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63" r:id="rId3"/>
    <p:sldId id="264" r:id="rId4"/>
    <p:sldId id="257" r:id="rId5"/>
    <p:sldId id="265" r:id="rId6"/>
    <p:sldId id="266" r:id="rId7"/>
    <p:sldId id="267" r:id="rId8"/>
    <p:sldId id="258" r:id="rId9"/>
    <p:sldId id="270" r:id="rId10"/>
    <p:sldId id="260" r:id="rId11"/>
    <p:sldId id="271" r:id="rId12"/>
    <p:sldId id="272" r:id="rId13"/>
    <p:sldId id="273" r:id="rId14"/>
    <p:sldId id="274" r:id="rId15"/>
    <p:sldId id="261" r:id="rId16"/>
    <p:sldId id="275" r:id="rId17"/>
    <p:sldId id="276" r:id="rId18"/>
    <p:sldId id="277" r:id="rId19"/>
    <p:sldId id="268" r:id="rId20"/>
    <p:sldId id="282" r:id="rId21"/>
    <p:sldId id="283" r:id="rId2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E6C"/>
    <a:srgbClr val="FFFE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3" autoAdjust="0"/>
    <p:restoredTop sz="94291" autoAdjust="0"/>
  </p:normalViewPr>
  <p:slideViewPr>
    <p:cSldViewPr snapToGrid="0">
      <p:cViewPr varScale="1">
        <p:scale>
          <a:sx n="114" d="100"/>
          <a:sy n="114" d="100"/>
        </p:scale>
        <p:origin x="365" y="8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ea920dad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ea920dad5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ea920dad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ea920dad5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41211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ea920dad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ea920dad5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73214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ea920dad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ea920dad5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74426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ea920dad5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ea920dad5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21104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ea920dad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ea920dad5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ea920dad5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ea920dad5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ea920dad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ea920dad5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6862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ea920dad5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ea920dad5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ea920dad5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ea920dad5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14944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ea920dad5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ea920dad5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5355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ea920dad5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ea920dad5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0858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ea920dad5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ea920dad5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3166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legalcode" TargetMode="External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rgbClr val="003E6C"/>
                </a:solidFill>
                <a:latin typeface="Libre Baskerville" panose="02000000000000000000" pitchFamily="2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latin typeface="Baskerville Old Face" panose="02020602080505020303" pitchFamily="18" charset="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latin typeface="Baskerville Old Face" panose="02020602080505020303" pitchFamily="18" charset="0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cen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4CF4078-F4FA-4546-B052-32A2A8B46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ACC285F-0D7C-4A81-AE33-299EC252F9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Libre Baskerville" panose="02000000000000000000" pitchFamily="2" charset="0"/>
              </a:defRPr>
            </a:lvl1pPr>
          </a:lstStyle>
          <a:p>
            <a:fld id="{6B0AE8EE-AAE9-4BF0-A92F-E83C146C314D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CC08070-00EA-48B8-B5D5-07EC43A74286}"/>
              </a:ext>
            </a:extLst>
          </p:cNvPr>
          <p:cNvSpPr txBox="1"/>
          <p:nvPr userDrawn="1"/>
        </p:nvSpPr>
        <p:spPr>
          <a:xfrm>
            <a:off x="307181" y="114696"/>
            <a:ext cx="5307806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50" kern="1200" dirty="0">
                <a:solidFill>
                  <a:srgbClr val="3A5074"/>
                </a:solidFill>
                <a:latin typeface="Libre Baskerville" panose="02000000000000000000" pitchFamily="2" charset="0"/>
                <a:ea typeface="+mj-ea"/>
                <a:cs typeface="+mj-cs"/>
              </a:rPr>
              <a:t>License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69257106-C45D-4DFF-B10D-4986DA3F4421}"/>
              </a:ext>
            </a:extLst>
          </p:cNvPr>
          <p:cNvSpPr/>
          <p:nvPr userDrawn="1"/>
        </p:nvSpPr>
        <p:spPr>
          <a:xfrm>
            <a:off x="307179" y="977285"/>
            <a:ext cx="8529638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50" dirty="0">
                <a:latin typeface="Baskerville Old Face" panose="02020602080505020303" pitchFamily="18" charset="0"/>
              </a:rPr>
              <a:t>These slides are distributed under a Creative Commons license “Attribution-</a:t>
            </a:r>
            <a:r>
              <a:rPr lang="en-US" sz="1350" dirty="0" err="1">
                <a:latin typeface="Baskerville Old Face" panose="02020602080505020303" pitchFamily="18" charset="0"/>
              </a:rPr>
              <a:t>ShareAlike</a:t>
            </a:r>
            <a:r>
              <a:rPr lang="en-US" sz="1350" dirty="0">
                <a:latin typeface="Baskerville Old Face" panose="02020602080505020303" pitchFamily="18" charset="0"/>
              </a:rPr>
              <a:t> 4.0 International (CC BY-SA 4.0)”.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05142E8-A42D-4A6F-BDBF-0DAB72A27CDF}"/>
              </a:ext>
            </a:extLst>
          </p:cNvPr>
          <p:cNvSpPr txBox="1"/>
          <p:nvPr userDrawn="1"/>
        </p:nvSpPr>
        <p:spPr>
          <a:xfrm>
            <a:off x="307181" y="1940811"/>
            <a:ext cx="8529637" cy="73866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it-IT"/>
            </a:defPPr>
            <a:lvl1pPr>
              <a:defRPr>
                <a:latin typeface="Baskerville Old Face" panose="02020602080505020303" pitchFamily="18" charset="0"/>
              </a:defRPr>
            </a:lvl1pPr>
          </a:lstStyle>
          <a:p>
            <a:pPr marL="214313" lvl="0" indent="-214313">
              <a:buFont typeface="Arial" panose="020B0604020202020204" pitchFamily="34" charset="0"/>
              <a:buChar char="•"/>
            </a:pPr>
            <a:r>
              <a:rPr lang="en-US" sz="1050" b="1" dirty="0">
                <a:solidFill>
                  <a:srgbClr val="3A5074"/>
                </a:solidFill>
              </a:rPr>
              <a:t>Share</a:t>
            </a:r>
            <a:r>
              <a:rPr lang="en-US" sz="1050" dirty="0"/>
              <a:t> — copy and redistribute the material in any medium or format;</a:t>
            </a:r>
          </a:p>
          <a:p>
            <a:pPr marL="214313" lvl="0" indent="-214313">
              <a:buFont typeface="Arial" panose="020B0604020202020204" pitchFamily="34" charset="0"/>
              <a:buChar char="•"/>
            </a:pPr>
            <a:r>
              <a:rPr lang="en-US" sz="1050" b="1" dirty="0">
                <a:solidFill>
                  <a:srgbClr val="3A5074"/>
                </a:solidFill>
              </a:rPr>
              <a:t>Adapt</a:t>
            </a:r>
            <a:r>
              <a:rPr lang="en-US" sz="1050" dirty="0"/>
              <a:t> — remix, transform, and build upon the material for any purpose, even commercially;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n-US" sz="1050" dirty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sz="1050" dirty="0"/>
              <a:t>The licensor cannot revoke these freedoms as long as you follow the license terms.</a:t>
            </a:r>
            <a:endParaRPr lang="it-IT" sz="1050" dirty="0"/>
          </a:p>
        </p:txBody>
      </p:sp>
      <p:sp>
        <p:nvSpPr>
          <p:cNvPr id="11" name="Sottotitolo 2">
            <a:extLst>
              <a:ext uri="{FF2B5EF4-FFF2-40B4-BE49-F238E27FC236}">
                <a16:creationId xmlns:a16="http://schemas.microsoft.com/office/drawing/2014/main" id="{8F66852C-183C-4FC3-B5B9-8E6227E479AC}"/>
              </a:ext>
            </a:extLst>
          </p:cNvPr>
          <p:cNvSpPr txBox="1">
            <a:spLocks/>
          </p:cNvSpPr>
          <p:nvPr userDrawn="1"/>
        </p:nvSpPr>
        <p:spPr>
          <a:xfrm>
            <a:off x="307181" y="2817496"/>
            <a:ext cx="6858000" cy="3258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7A96C3"/>
                </a:solidFill>
                <a:latin typeface="Libre Baskerville" panose="02000000000000000000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Baskerville Old Face" panose="02020602080505020303" pitchFamily="18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Baskerville Old Face" panose="02020602080505020303" pitchFamily="18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Baskerville Old Face" panose="02020602080505020303" pitchFamily="18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Baskerville Old Face" panose="02020602080505020303" pitchFamily="18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b="1" dirty="0">
                <a:effectLst/>
              </a:rPr>
              <a:t>Under the following </a:t>
            </a:r>
            <a:r>
              <a:rPr lang="it-IT" sz="1800" b="1" dirty="0" err="1">
                <a:effectLst/>
              </a:rPr>
              <a:t>terms</a:t>
            </a:r>
            <a:r>
              <a:rPr lang="it-IT" sz="1800" b="1" dirty="0">
                <a:effectLst/>
              </a:rPr>
              <a:t>: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48DC32F4-0470-43C2-90A0-D62915F1405B}"/>
              </a:ext>
            </a:extLst>
          </p:cNvPr>
          <p:cNvSpPr txBox="1"/>
          <p:nvPr userDrawn="1"/>
        </p:nvSpPr>
        <p:spPr>
          <a:xfrm>
            <a:off x="414337" y="3245300"/>
            <a:ext cx="842248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050" b="1" dirty="0">
                <a:solidFill>
                  <a:srgbClr val="3A5074"/>
                </a:solidFill>
                <a:effectLst/>
                <a:latin typeface="Baskerville Old Face" panose="02020602080505020303" pitchFamily="18" charset="0"/>
              </a:rPr>
              <a:t>Attribution</a:t>
            </a:r>
            <a:r>
              <a:rPr lang="en-US" sz="1050" dirty="0">
                <a:latin typeface="Baskerville Old Face" panose="02020602080505020303" pitchFamily="18" charset="0"/>
              </a:rPr>
              <a:t> — </a:t>
            </a:r>
            <a:r>
              <a:rPr lang="en-US" sz="1050" dirty="0">
                <a:effectLst/>
                <a:latin typeface="Baskerville Old Face" panose="02020602080505020303" pitchFamily="18" charset="0"/>
              </a:rPr>
              <a:t>You must give </a:t>
            </a:r>
            <a:r>
              <a:rPr lang="en-US" sz="1050" dirty="0">
                <a:effectLst/>
                <a:latin typeface="Baskerville Old Face" panose="02020602080505020303" pitchFamily="18" charset="0"/>
                <a:hlinkClick r:id="rId2"/>
              </a:rPr>
              <a:t>appropriate credit</a:t>
            </a:r>
            <a:r>
              <a:rPr lang="en-US" sz="1050" dirty="0">
                <a:latin typeface="Baskerville Old Face" panose="02020602080505020303" pitchFamily="18" charset="0"/>
              </a:rPr>
              <a:t>, provide a link to the license, and </a:t>
            </a:r>
            <a:r>
              <a:rPr lang="en-US" sz="1050" dirty="0">
                <a:effectLst/>
                <a:latin typeface="Baskerville Old Face" panose="02020602080505020303" pitchFamily="18" charset="0"/>
                <a:hlinkClick r:id="rId2"/>
              </a:rPr>
              <a:t>indicate if changes were made</a:t>
            </a:r>
            <a:r>
              <a:rPr lang="en-US" sz="1050" dirty="0">
                <a:latin typeface="Baskerville Old Face" panose="02020602080505020303" pitchFamily="18" charset="0"/>
              </a:rPr>
              <a:t>. You may do so in any reasonable manner, but not in any way that suggests the licensor endorses you or your use.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050" b="1" dirty="0" err="1">
                <a:solidFill>
                  <a:srgbClr val="3A5074"/>
                </a:solidFill>
                <a:effectLst/>
                <a:latin typeface="Baskerville Old Face" panose="02020602080505020303" pitchFamily="18" charset="0"/>
              </a:rPr>
              <a:t>ShareAlike</a:t>
            </a:r>
            <a:r>
              <a:rPr lang="en-US" sz="1050" dirty="0">
                <a:latin typeface="Baskerville Old Face" panose="02020602080505020303" pitchFamily="18" charset="0"/>
              </a:rPr>
              <a:t> — If you remix, transform, or build upon the material, you must distribute your contributions under the </a:t>
            </a:r>
            <a:r>
              <a:rPr lang="en-US" sz="1050" dirty="0">
                <a:effectLst/>
                <a:latin typeface="Baskerville Old Face" panose="02020602080505020303" pitchFamily="18" charset="0"/>
                <a:hlinkClick r:id="rId2"/>
              </a:rPr>
              <a:t>same license</a:t>
            </a:r>
            <a:r>
              <a:rPr lang="en-US" sz="1050" dirty="0">
                <a:latin typeface="Baskerville Old Face" panose="02020602080505020303" pitchFamily="18" charset="0"/>
              </a:rPr>
              <a:t> as the original. </a:t>
            </a:r>
            <a:endParaRPr lang="it-IT" sz="1050" dirty="0">
              <a:latin typeface="Baskerville Old Face" panose="02020602080505020303" pitchFamily="18" charset="0"/>
            </a:endParaRPr>
          </a:p>
        </p:txBody>
      </p:sp>
      <p:sp>
        <p:nvSpPr>
          <p:cNvPr id="14" name="Sottotitolo 2">
            <a:extLst>
              <a:ext uri="{FF2B5EF4-FFF2-40B4-BE49-F238E27FC236}">
                <a16:creationId xmlns:a16="http://schemas.microsoft.com/office/drawing/2014/main" id="{8E06B21C-0318-49D7-83BB-119F7D373B50}"/>
              </a:ext>
            </a:extLst>
          </p:cNvPr>
          <p:cNvSpPr txBox="1">
            <a:spLocks/>
          </p:cNvSpPr>
          <p:nvPr userDrawn="1"/>
        </p:nvSpPr>
        <p:spPr>
          <a:xfrm>
            <a:off x="307181" y="1561494"/>
            <a:ext cx="6858000" cy="3258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7A96C3"/>
                </a:solidFill>
                <a:latin typeface="Libre Baskerville" panose="02000000000000000000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Baskerville Old Face" panose="02020602080505020303" pitchFamily="18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Baskerville Old Face" panose="02020602080505020303" pitchFamily="18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Baskerville Old Face" panose="02020602080505020303" pitchFamily="18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Baskerville Old Face" panose="02020602080505020303" pitchFamily="18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b="1" dirty="0" err="1">
                <a:effectLst/>
              </a:rPr>
              <a:t>You</a:t>
            </a:r>
            <a:r>
              <a:rPr lang="it-IT" sz="1800" b="1" dirty="0">
                <a:effectLst/>
              </a:rPr>
              <a:t> are free to: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B4741DA0-D115-4830-84BC-BD80C2D419CB}"/>
              </a:ext>
            </a:extLst>
          </p:cNvPr>
          <p:cNvSpPr/>
          <p:nvPr userDrawn="1"/>
        </p:nvSpPr>
        <p:spPr>
          <a:xfrm>
            <a:off x="307181" y="4321381"/>
            <a:ext cx="842247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b="1" dirty="0">
                <a:solidFill>
                  <a:srgbClr val="3A5074"/>
                </a:solidFill>
                <a:effectLst/>
                <a:latin typeface="Baskerville Old Face" panose="02020602080505020303" pitchFamily="18" charset="0"/>
              </a:rPr>
              <a:t>No additional restrictions</a:t>
            </a:r>
            <a:r>
              <a:rPr lang="en-US" sz="1050" dirty="0">
                <a:solidFill>
                  <a:srgbClr val="3A5074"/>
                </a:solidFill>
                <a:latin typeface="Baskerville Old Face" panose="02020602080505020303" pitchFamily="18" charset="0"/>
              </a:rPr>
              <a:t> </a:t>
            </a:r>
            <a:r>
              <a:rPr lang="en-US" sz="1050" dirty="0">
                <a:latin typeface="Baskerville Old Face" panose="02020602080505020303" pitchFamily="18" charset="0"/>
              </a:rPr>
              <a:t>— You may not apply legal terms or </a:t>
            </a:r>
            <a:r>
              <a:rPr lang="en-US" sz="1050" dirty="0">
                <a:effectLst/>
                <a:latin typeface="Baskerville Old Face" panose="02020602080505020303" pitchFamily="18" charset="0"/>
                <a:hlinkClick r:id="rId2"/>
              </a:rPr>
              <a:t>technological measures</a:t>
            </a:r>
            <a:r>
              <a:rPr lang="en-US" sz="1050" dirty="0">
                <a:latin typeface="Baskerville Old Face" panose="02020602080505020303" pitchFamily="18" charset="0"/>
              </a:rPr>
              <a:t> that legally restrict others from doing anything the license permits. </a:t>
            </a:r>
            <a:endParaRPr lang="it-IT" sz="1050" dirty="0">
              <a:latin typeface="Baskerville Old Face" panose="02020602080505020303" pitchFamily="18" charset="0"/>
            </a:endParaRPr>
          </a:p>
        </p:txBody>
      </p:sp>
      <p:pic>
        <p:nvPicPr>
          <p:cNvPr id="16" name="Immagine 15">
            <a:hlinkClick r:id="rId3"/>
            <a:extLst>
              <a:ext uri="{FF2B5EF4-FFF2-40B4-BE49-F238E27FC236}">
                <a16:creationId xmlns:a16="http://schemas.microsoft.com/office/drawing/2014/main" id="{56184D20-ABE7-43A6-A0A6-076101828B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0765" y="240543"/>
            <a:ext cx="1116052" cy="393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879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ibre Baskerville" panose="02000000000000000000" pitchFamily="2" charset="0"/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it-IT" smtClean="0"/>
              <a:pPr/>
              <a:t>‹N›</a:t>
            </a:fld>
            <a:endParaRPr lang="it-IT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80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0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5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3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3.pn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3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ickZack/fed_multi-task_learning.git" TargetMode="Externa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hyperlink" Target="https://federated.withgoogle.com/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3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7.png"/><Relationship Id="rId5" Type="http://schemas.openxmlformats.org/officeDocument/2006/relationships/hyperlink" Target="https://www.researchgate.net/figure/Federated-multi-task-learning_fig1_341259403" TargetMode="External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575243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400" dirty="0">
                <a:ea typeface="Avenir"/>
                <a:cs typeface="Avenir"/>
                <a:sym typeface="Avenir"/>
              </a:rPr>
              <a:t>Federated Multi-Task Learning</a:t>
            </a:r>
            <a:endParaRPr sz="4400" dirty="0"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664793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>
                <a:ea typeface="Avenir"/>
                <a:cs typeface="Avenir"/>
                <a:sym typeface="Avenir"/>
              </a:rPr>
              <a:t>Virginia Smith, Chao-Kai Chiang, Maziar Sanjabi, Ameet Talwalkar</a:t>
            </a:r>
            <a:endParaRPr dirty="0"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180000" y="4202838"/>
            <a:ext cx="22203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>
                <a:latin typeface="Baskerville Old Face" panose="02020602080505020303" pitchFamily="18" charset="0"/>
                <a:ea typeface="Avenir"/>
                <a:cs typeface="Avenir"/>
                <a:sym typeface="Avenir"/>
              </a:rPr>
              <a:t>Riccardo Zaccone</a:t>
            </a:r>
            <a:br>
              <a:rPr lang="it" dirty="0">
                <a:latin typeface="Baskerville Old Face" panose="02020602080505020303" pitchFamily="18" charset="0"/>
                <a:ea typeface="Avenir"/>
                <a:cs typeface="Avenir"/>
                <a:sym typeface="Avenir"/>
              </a:rPr>
            </a:br>
            <a:r>
              <a:rPr lang="it" dirty="0">
                <a:latin typeface="Baskerville Old Face" panose="02020602080505020303" pitchFamily="18" charset="0"/>
                <a:ea typeface="Avenir"/>
                <a:cs typeface="Avenir"/>
                <a:sym typeface="Avenir"/>
              </a:rPr>
              <a:t>s269240@studenti.polito.it</a:t>
            </a:r>
            <a:endParaRPr dirty="0">
              <a:latin typeface="Baskerville Old Face" panose="02020602080505020303" pitchFamily="18" charset="0"/>
              <a:ea typeface="Avenir"/>
              <a:cs typeface="Avenir"/>
              <a:sym typeface="Avenir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775" y="41775"/>
            <a:ext cx="2042530" cy="1148351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7587900" y="4202125"/>
            <a:ext cx="141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>
                <a:latin typeface="Baskerville Old Face" panose="02020602080505020303" pitchFamily="18" charset="0"/>
                <a:ea typeface="Avenir"/>
                <a:cs typeface="Avenir"/>
                <a:sym typeface="Avenir"/>
              </a:rPr>
              <a:t>MLDL </a:t>
            </a:r>
            <a:br>
              <a:rPr lang="it" dirty="0">
                <a:latin typeface="Baskerville Old Face" panose="02020602080505020303" pitchFamily="18" charset="0"/>
                <a:ea typeface="Avenir"/>
                <a:cs typeface="Avenir"/>
                <a:sym typeface="Avenir"/>
              </a:rPr>
            </a:br>
            <a:r>
              <a:rPr lang="it" dirty="0">
                <a:latin typeface="Baskerville Old Face" panose="02020602080505020303" pitchFamily="18" charset="0"/>
                <a:ea typeface="Avenir"/>
                <a:cs typeface="Avenir"/>
                <a:sym typeface="Avenir"/>
              </a:rPr>
              <a:t>A.A 2020/2021</a:t>
            </a:r>
            <a:endParaRPr dirty="0">
              <a:latin typeface="Baskerville Old Face" panose="02020602080505020303" pitchFamily="18" charset="0"/>
              <a:ea typeface="Avenir"/>
              <a:cs typeface="Avenir"/>
              <a:sym typeface="Avenir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311850" y="3373868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>
                <a:latin typeface="Baskerville Old Face" panose="02020602080505020303" pitchFamily="18" charset="0"/>
                <a:ea typeface="Avenir"/>
                <a:cs typeface="Avenir"/>
                <a:sym typeface="Avenir"/>
              </a:rPr>
              <a:t>31° Conference on Neural Information Processing Systems (NIPS 2017)</a:t>
            </a:r>
            <a:endParaRPr dirty="0">
              <a:latin typeface="Baskerville Old Face" panose="02020602080505020303" pitchFamily="18" charset="0"/>
              <a:ea typeface="Avenir"/>
              <a:cs typeface="Avenir"/>
              <a:sym typeface="Avenir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E895EDC-94CD-4A3A-9967-A82932E718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14"/>
    </mc:Choice>
    <mc:Fallback>
      <p:transition spd="slow" advTm="89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algn="l"/>
            <a:r>
              <a:rPr lang="en-US" dirty="0">
                <a:solidFill>
                  <a:srgbClr val="003E6C"/>
                </a:solidFill>
                <a:latin typeface="Libre Baskerville" panose="02000000000000000000" pitchFamily="2" charset="0"/>
              </a:rPr>
              <a:t>General MTL setup</a:t>
            </a:r>
          </a:p>
        </p:txBody>
      </p:sp>
      <p:sp>
        <p:nvSpPr>
          <p:cNvPr id="88" name="Google Shape;88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10</a:t>
            </a:fld>
            <a:endParaRPr/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399F5AA4-2F6C-4B54-9D63-84FBDD7ADB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3087" y="1226446"/>
            <a:ext cx="6001588" cy="74305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Google Shape;73;p15">
                <a:extLst>
                  <a:ext uri="{FF2B5EF4-FFF2-40B4-BE49-F238E27FC236}">
                    <a16:creationId xmlns:a16="http://schemas.microsoft.com/office/drawing/2014/main" id="{4A6E5A31-47E7-4D9B-B282-0809F4195AB4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11700" y="2362162"/>
                <a:ext cx="8520600" cy="2336313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rm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it-IT" sz="1800" b="1" i="1" smtClean="0">
                        <a:latin typeface="Cambria Math" panose="02040503050406030204" pitchFamily="18" charset="0"/>
                      </a:rPr>
                      <m:t>𝒎</m:t>
                    </m:r>
                  </m:oMath>
                </a14:m>
                <a:r>
                  <a:rPr lang="it-IT" sz="1800" dirty="0">
                    <a:latin typeface="Baskerville Old Face" panose="02020602080505020303" pitchFamily="18" charset="0"/>
                  </a:rPr>
                  <a:t>: </a:t>
                </a:r>
                <a:r>
                  <a:rPr lang="it-IT" sz="1800" dirty="0" err="1">
                    <a:latin typeface="Baskerville Old Face" panose="02020602080505020303" pitchFamily="18" charset="0"/>
                  </a:rPr>
                  <a:t>number</a:t>
                </a:r>
                <a:r>
                  <a:rPr lang="it-IT" sz="1800" dirty="0">
                    <a:latin typeface="Baskerville Old Face" panose="02020602080505020303" pitchFamily="18" charset="0"/>
                  </a:rPr>
                  <a:t> of </a:t>
                </a:r>
                <a:r>
                  <a:rPr lang="it-IT" sz="1800" dirty="0" err="1">
                    <a:latin typeface="Baskerville Old Face" panose="02020602080505020303" pitchFamily="18" charset="0"/>
                  </a:rPr>
                  <a:t>nodes</a:t>
                </a:r>
                <a:r>
                  <a:rPr lang="it-IT" sz="1800" dirty="0">
                    <a:latin typeface="Baskerville Old Face" panose="02020602080505020303" pitchFamily="18" charset="0"/>
                  </a:rPr>
                  <a:t>;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sz="18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800" b="1" i="1" smtClean="0"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  <m:sub>
                        <m:r>
                          <a:rPr lang="it-IT" sz="1800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it-IT" sz="1800" b="1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sz="1800" dirty="0">
                    <a:latin typeface="Baskerville Old Face" panose="02020602080505020303" pitchFamily="18" charset="0"/>
                  </a:rPr>
                  <a:t>: </a:t>
                </a:r>
                <a:r>
                  <a:rPr lang="it-IT" sz="1800" dirty="0" err="1">
                    <a:latin typeface="Baskerville Old Face" panose="02020602080505020303" pitchFamily="18" charset="0"/>
                  </a:rPr>
                  <a:t>number</a:t>
                </a:r>
                <a:r>
                  <a:rPr lang="it-IT" sz="1800" dirty="0">
                    <a:latin typeface="Baskerville Old Face" panose="02020602080505020303" pitchFamily="18" charset="0"/>
                  </a:rPr>
                  <a:t> of </a:t>
                </a:r>
                <a:r>
                  <a:rPr lang="it-IT" sz="1800" dirty="0" err="1">
                    <a:latin typeface="Baskerville Old Face" panose="02020602080505020303" pitchFamily="18" charset="0"/>
                  </a:rPr>
                  <a:t>examples</a:t>
                </a:r>
                <a:r>
                  <a:rPr lang="it-IT" sz="1800" dirty="0">
                    <a:latin typeface="Baskerville Old Face" panose="02020602080505020303" pitchFamily="18" charset="0"/>
                  </a:rPr>
                  <a:t> of </a:t>
                </a:r>
                <a:r>
                  <a:rPr lang="it-IT" sz="1800" i="1" dirty="0">
                    <a:latin typeface="Baskerville Old Face" panose="02020602080505020303" pitchFamily="18" charset="0"/>
                  </a:rPr>
                  <a:t>t-</a:t>
                </a:r>
                <a:r>
                  <a:rPr lang="it-IT" sz="1800" i="1" dirty="0" err="1">
                    <a:latin typeface="Baskerville Old Face" panose="02020602080505020303" pitchFamily="18" charset="0"/>
                  </a:rPr>
                  <a:t>th</a:t>
                </a:r>
                <a:r>
                  <a:rPr lang="it-IT" sz="1800" dirty="0">
                    <a:latin typeface="Baskerville Old Face" panose="02020602080505020303" pitchFamily="18" charset="0"/>
                  </a:rPr>
                  <a:t> </a:t>
                </a:r>
                <a:r>
                  <a:rPr lang="it-IT" sz="1800" dirty="0" err="1">
                    <a:latin typeface="Baskerville Old Face" panose="02020602080505020303" pitchFamily="18" charset="0"/>
                  </a:rPr>
                  <a:t>node</a:t>
                </a:r>
                <a:r>
                  <a:rPr lang="it-IT" sz="1800" dirty="0">
                    <a:latin typeface="Baskerville Old Face" panose="02020602080505020303" pitchFamily="18" charset="0"/>
                  </a:rPr>
                  <a:t>;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sz="18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800" b="1" i="1" smtClean="0">
                            <a:latin typeface="Cambria Math" panose="02040503050406030204" pitchFamily="18" charset="0"/>
                          </a:rPr>
                          <m:t>𝒍</m:t>
                        </m:r>
                      </m:e>
                      <m:sub>
                        <m:r>
                          <a:rPr lang="it-IT" sz="1800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it-IT" sz="1800" b="1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sz="1800" dirty="0">
                    <a:latin typeface="Baskerville Old Face" panose="02020602080505020303" pitchFamily="18" charset="0"/>
                  </a:rPr>
                  <a:t>: </a:t>
                </a:r>
                <a:r>
                  <a:rPr lang="it-IT" sz="1800" dirty="0" err="1">
                    <a:latin typeface="Baskerville Old Face" panose="02020602080505020303" pitchFamily="18" charset="0"/>
                  </a:rPr>
                  <a:t>convex</a:t>
                </a:r>
                <a:r>
                  <a:rPr lang="it-IT" sz="1800" dirty="0">
                    <a:latin typeface="Baskerville Old Face" panose="02020602080505020303" pitchFamily="18" charset="0"/>
                  </a:rPr>
                  <a:t> </a:t>
                </a:r>
                <a:r>
                  <a:rPr lang="it-IT" sz="1800" dirty="0" err="1">
                    <a:latin typeface="Baskerville Old Face" panose="02020602080505020303" pitchFamily="18" charset="0"/>
                  </a:rPr>
                  <a:t>loss</a:t>
                </a:r>
                <a:r>
                  <a:rPr lang="it-IT" sz="1800" dirty="0">
                    <a:latin typeface="Baskerville Old Face" panose="02020602080505020303" pitchFamily="18" charset="0"/>
                  </a:rPr>
                  <a:t> </a:t>
                </a:r>
                <a:r>
                  <a:rPr lang="it-IT" sz="1800" dirty="0" err="1">
                    <a:latin typeface="Baskerville Old Face" panose="02020602080505020303" pitchFamily="18" charset="0"/>
                  </a:rPr>
                  <a:t>function</a:t>
                </a:r>
                <a:r>
                  <a:rPr lang="it-IT" sz="1800" dirty="0">
                    <a:latin typeface="Baskerville Old Face" panose="02020602080505020303" pitchFamily="18" charset="0"/>
                  </a:rPr>
                  <a:t> of the </a:t>
                </a:r>
                <a:r>
                  <a:rPr lang="it-IT" sz="1800" i="1" dirty="0">
                    <a:latin typeface="Baskerville Old Face" panose="02020602080505020303" pitchFamily="18" charset="0"/>
                  </a:rPr>
                  <a:t>t-</a:t>
                </a:r>
                <a:r>
                  <a:rPr lang="it-IT" sz="1800" i="1" dirty="0" err="1">
                    <a:latin typeface="Baskerville Old Face" panose="02020602080505020303" pitchFamily="18" charset="0"/>
                  </a:rPr>
                  <a:t>th</a:t>
                </a:r>
                <a:r>
                  <a:rPr lang="it-IT" sz="1800" dirty="0">
                    <a:latin typeface="Baskerville Old Face" panose="02020602080505020303" pitchFamily="18" charset="0"/>
                  </a:rPr>
                  <a:t> </a:t>
                </a:r>
                <a:r>
                  <a:rPr lang="it-IT" sz="1800" dirty="0" err="1">
                    <a:latin typeface="Baskerville Old Face" panose="02020602080505020303" pitchFamily="18" charset="0"/>
                  </a:rPr>
                  <a:t>node</a:t>
                </a:r>
                <a:r>
                  <a:rPr lang="it-IT" sz="1800" dirty="0">
                    <a:latin typeface="Baskerville Old Face" panose="02020602080505020303" pitchFamily="18" charset="0"/>
                  </a:rPr>
                  <a:t>;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sz="1800" b="1" dirty="0">
                    <a:latin typeface="Baskerville Old Face" panose="02020602080505020303" pitchFamily="18" charset="0"/>
                  </a:rPr>
                  <a:t>W</a:t>
                </a:r>
                <a:r>
                  <a:rPr lang="it-IT" sz="1800" dirty="0">
                    <a:latin typeface="Baskerville Old Face" panose="02020602080505020303" pitchFamily="18" charset="0"/>
                  </a:rPr>
                  <a:t>: a  </a:t>
                </a:r>
                <a14:m>
                  <m:oMath xmlns:m="http://schemas.openxmlformats.org/officeDocument/2006/math">
                    <m:r>
                      <a:rPr lang="it-IT" sz="1800" i="1" dirty="0" smtClean="0">
                        <a:latin typeface="Cambria Math" panose="02040503050406030204" pitchFamily="18" charset="0"/>
                      </a:rPr>
                      <m:t>𝑑𝑥𝑚</m:t>
                    </m:r>
                  </m:oMath>
                </a14:m>
                <a:r>
                  <a:rPr lang="it-IT" sz="1800" dirty="0">
                    <a:latin typeface="Baskerville Old Face" panose="02020602080505020303" pitchFamily="18" charset="0"/>
                  </a:rPr>
                  <a:t> </a:t>
                </a:r>
                <a:r>
                  <a:rPr lang="it-IT" sz="1800" dirty="0" err="1">
                    <a:latin typeface="Baskerville Old Face" panose="02020602080505020303" pitchFamily="18" charset="0"/>
                  </a:rPr>
                  <a:t>matrix</a:t>
                </a:r>
                <a:r>
                  <a:rPr lang="it-IT" sz="1800" dirty="0">
                    <a:latin typeface="Baskerville Old Face" panose="02020602080505020303" pitchFamily="18" charset="0"/>
                  </a:rPr>
                  <a:t> </a:t>
                </a:r>
                <a:r>
                  <a:rPr lang="it-IT" sz="1800" dirty="0" err="1">
                    <a:latin typeface="Baskerville Old Face" panose="02020602080505020303" pitchFamily="18" charset="0"/>
                  </a:rPr>
                  <a:t>whose</a:t>
                </a:r>
                <a:r>
                  <a:rPr lang="it-IT" sz="1800" dirty="0">
                    <a:latin typeface="Baskerville Old Face" panose="02020602080505020303" pitchFamily="18" charset="0"/>
                  </a:rPr>
                  <a:t> </a:t>
                </a:r>
                <a:r>
                  <a:rPr lang="it-IT" sz="1800" i="1" dirty="0">
                    <a:latin typeface="Baskerville Old Face" panose="02020602080505020303" pitchFamily="18" charset="0"/>
                  </a:rPr>
                  <a:t>t-</a:t>
                </a:r>
                <a:r>
                  <a:rPr lang="it-IT" sz="1800" i="1" dirty="0" err="1">
                    <a:latin typeface="Baskerville Old Face" panose="02020602080505020303" pitchFamily="18" charset="0"/>
                  </a:rPr>
                  <a:t>th</a:t>
                </a:r>
                <a:r>
                  <a:rPr lang="it-IT" sz="1800" dirty="0">
                    <a:latin typeface="Baskerville Old Face" panose="02020602080505020303" pitchFamily="18" charset="0"/>
                  </a:rPr>
                  <a:t> </a:t>
                </a:r>
                <a:r>
                  <a:rPr lang="it-IT" sz="1800" dirty="0" err="1">
                    <a:latin typeface="Baskerville Old Face" panose="02020602080505020303" pitchFamily="18" charset="0"/>
                  </a:rPr>
                  <a:t>column</a:t>
                </a:r>
                <a:r>
                  <a:rPr lang="it-IT" sz="1800" dirty="0">
                    <a:latin typeface="Baskerville Old Face" panose="02020602080505020303" pitchFamily="18" charset="0"/>
                  </a:rPr>
                  <a:t> </a:t>
                </a:r>
                <a:r>
                  <a:rPr lang="it-IT" sz="1800" dirty="0" err="1">
                    <a:latin typeface="Baskerville Old Face" panose="02020602080505020303" pitchFamily="18" charset="0"/>
                  </a:rPr>
                  <a:t>is</a:t>
                </a:r>
                <a:r>
                  <a:rPr lang="it-IT" sz="1800" dirty="0">
                    <a:latin typeface="Baskerville Old Face" panose="02020602080505020303" pitchFamily="18" charset="0"/>
                  </a:rPr>
                  <a:t> the weight </a:t>
                </a:r>
                <a:r>
                  <a:rPr lang="it-IT" sz="1800" dirty="0" err="1">
                    <a:latin typeface="Baskerville Old Face" panose="02020602080505020303" pitchFamily="18" charset="0"/>
                  </a:rPr>
                  <a:t>vector</a:t>
                </a:r>
                <a:r>
                  <a:rPr lang="it-IT" sz="1800" dirty="0">
                    <a:latin typeface="Baskerville Old Face" panose="02020602080505020303" pitchFamily="18" charset="0"/>
                  </a:rPr>
                  <a:t> for the </a:t>
                </a:r>
                <a:r>
                  <a:rPr lang="it-IT" sz="1800" i="1" dirty="0">
                    <a:latin typeface="Baskerville Old Face" panose="02020602080505020303" pitchFamily="18" charset="0"/>
                  </a:rPr>
                  <a:t>t-</a:t>
                </a:r>
                <a:r>
                  <a:rPr lang="it-IT" sz="1800" i="1" dirty="0" err="1">
                    <a:latin typeface="Baskerville Old Face" panose="02020602080505020303" pitchFamily="18" charset="0"/>
                  </a:rPr>
                  <a:t>th</a:t>
                </a:r>
                <a:r>
                  <a:rPr lang="it-IT" sz="1800" dirty="0">
                    <a:latin typeface="Baskerville Old Face" panose="02020602080505020303" pitchFamily="18" charset="0"/>
                  </a:rPr>
                  <a:t> task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l-GR" sz="1800" b="1" dirty="0"/>
                  <a:t>Ω</a:t>
                </a: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a </a:t>
                </a:r>
                <a14:m>
                  <m:oMath xmlns:m="http://schemas.openxmlformats.org/officeDocument/2006/math">
                    <m:r>
                      <a:rPr lang="it-IT" sz="18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𝑚𝑥𝑚</m:t>
                    </m:r>
                  </m:oMath>
                </a14:m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it-IT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matrix</a:t>
                </a: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it-IT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that</a:t>
                </a: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models </a:t>
                </a:r>
                <a:r>
                  <a:rPr lang="it-IT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relationships</a:t>
                </a: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it-IT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among</a:t>
                </a: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tasks (</a:t>
                </a:r>
                <a:r>
                  <a:rPr lang="it-IT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nodes</a:t>
                </a: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);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sz="1800" b="1" dirty="0">
                    <a:latin typeface="Baskerville Old Face" panose="02020602080505020303" pitchFamily="18" charset="0"/>
                  </a:rPr>
                  <a:t>R(W, </a:t>
                </a:r>
                <a:r>
                  <a:rPr lang="el-GR" sz="1800" b="1" dirty="0"/>
                  <a:t>Ω</a:t>
                </a:r>
                <a:r>
                  <a:rPr lang="it-IT" sz="1800" b="1" dirty="0">
                    <a:latin typeface="Baskerville Old Face" panose="02020602080505020303" pitchFamily="18" charset="0"/>
                  </a:rPr>
                  <a:t>):  </a:t>
                </a:r>
                <a:r>
                  <a:rPr lang="it-IT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promotes</a:t>
                </a: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some </a:t>
                </a:r>
                <a:r>
                  <a:rPr lang="it-IT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suitable</a:t>
                </a: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it-IT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structure</a:t>
                </a: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it-IT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among</a:t>
                </a: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the tasks </a:t>
                </a:r>
                <a:endParaRPr lang="it-IT" sz="1800" dirty="0">
                  <a:latin typeface="Baskerville Old Face" panose="02020602080505020303" pitchFamily="18" charset="0"/>
                </a:endParaRPr>
              </a:p>
            </p:txBody>
          </p:sp>
        </mc:Choice>
        <mc:Fallback xmlns="">
          <p:sp>
            <p:nvSpPr>
              <p:cNvPr id="8" name="Google Shape;73;p15">
                <a:extLst>
                  <a:ext uri="{FF2B5EF4-FFF2-40B4-BE49-F238E27FC236}">
                    <a16:creationId xmlns:a16="http://schemas.microsoft.com/office/drawing/2014/main" id="{4A6E5A31-47E7-4D9B-B282-0809F4195AB4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11700" y="2362162"/>
                <a:ext cx="8520600" cy="2336313"/>
              </a:xfrm>
              <a:prstGeom prst="rect">
                <a:avLst/>
              </a:prstGeom>
              <a:blipFill>
                <a:blip r:embed="rId6"/>
                <a:stretch>
                  <a:fillRect l="-42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6239E2E-8D9C-4A89-BCDD-1C04CBE1F4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000"/>
    </mc:Choice>
    <mc:Fallback>
      <p:transition spd="slow" advTm="4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algn="l"/>
            <a:r>
              <a:rPr lang="en-US" dirty="0">
                <a:solidFill>
                  <a:srgbClr val="003E6C"/>
                </a:solidFill>
                <a:latin typeface="Libre Baskerville" panose="02000000000000000000" pitchFamily="2" charset="0"/>
              </a:rPr>
              <a:t>General MTL setup - observations</a:t>
            </a:r>
          </a:p>
        </p:txBody>
      </p:sp>
      <p:sp>
        <p:nvSpPr>
          <p:cNvPr id="88" name="Google Shape;88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11</a:t>
            </a:fld>
            <a:endParaRPr/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399F5AA4-2F6C-4B54-9D63-84FBDD7ADB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3087" y="1226446"/>
            <a:ext cx="6001588" cy="743054"/>
          </a:xfrm>
          <a:prstGeom prst="rect">
            <a:avLst/>
          </a:prstGeom>
        </p:spPr>
      </p:pic>
      <p:sp>
        <p:nvSpPr>
          <p:cNvPr id="6" name="Google Shape;73;p15">
            <a:extLst>
              <a:ext uri="{FF2B5EF4-FFF2-40B4-BE49-F238E27FC236}">
                <a16:creationId xmlns:a16="http://schemas.microsoft.com/office/drawing/2014/main" id="{4278CA11-8D39-4B79-8473-ABCFA6A709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2232561"/>
            <a:ext cx="8520600" cy="23363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Baskerville Old Face" panose="02020602080505020303" pitchFamily="18" charset="0"/>
              </a:rPr>
              <a:t>When fixing </a:t>
            </a:r>
            <a:r>
              <a:rPr lang="en-US" sz="1800" b="1" dirty="0">
                <a:latin typeface="Baskerville Old Face" panose="02020602080505020303" pitchFamily="18" charset="0"/>
              </a:rPr>
              <a:t>Ω</a:t>
            </a:r>
            <a:r>
              <a:rPr lang="en-US" sz="1800" dirty="0">
                <a:latin typeface="Baskerville Old Face" panose="02020602080505020303" pitchFamily="18" charset="0"/>
              </a:rPr>
              <a:t>, updating </a:t>
            </a:r>
            <a:r>
              <a:rPr lang="en-US" b="1" dirty="0">
                <a:latin typeface="Baskerville Old Face" panose="02020602080505020303" pitchFamily="18" charset="0"/>
              </a:rPr>
              <a:t>W</a:t>
            </a:r>
            <a:r>
              <a:rPr lang="en-US" sz="1800" dirty="0">
                <a:latin typeface="Baskerville Old Face" panose="02020602080505020303" pitchFamily="18" charset="0"/>
              </a:rPr>
              <a:t> depends on both the data X, which is distributed across the nodes, and the structure </a:t>
            </a:r>
            <a:r>
              <a:rPr lang="en-US" b="1" dirty="0">
                <a:latin typeface="Baskerville Old Face" panose="02020602080505020303" pitchFamily="18" charset="0"/>
              </a:rPr>
              <a:t>Ω</a:t>
            </a:r>
            <a:r>
              <a:rPr lang="en-US" sz="1800" dirty="0">
                <a:latin typeface="Baskerville Old Face" panose="02020602080505020303" pitchFamily="18" charset="0"/>
              </a:rPr>
              <a:t>, which is known centrally;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Baskerville Old Face" panose="02020602080505020303" pitchFamily="18" charset="0"/>
              </a:rPr>
              <a:t>When fixing </a:t>
            </a:r>
            <a:r>
              <a:rPr lang="en-US" b="1" dirty="0">
                <a:latin typeface="Baskerville Old Face" panose="02020602080505020303" pitchFamily="18" charset="0"/>
              </a:rPr>
              <a:t>W</a:t>
            </a:r>
            <a:r>
              <a:rPr lang="en-US" sz="1800" dirty="0">
                <a:latin typeface="Baskerville Old Face" panose="02020602080505020303" pitchFamily="18" charset="0"/>
              </a:rPr>
              <a:t>, optimizing for </a:t>
            </a:r>
            <a:r>
              <a:rPr lang="en-US" b="1" dirty="0">
                <a:latin typeface="Baskerville Old Face" panose="02020602080505020303" pitchFamily="18" charset="0"/>
              </a:rPr>
              <a:t>Ω </a:t>
            </a:r>
            <a:r>
              <a:rPr lang="en-US" sz="1800" dirty="0">
                <a:latin typeface="Baskerville Old Face" panose="02020602080505020303" pitchFamily="18" charset="0"/>
              </a:rPr>
              <a:t>only depends on </a:t>
            </a:r>
            <a:r>
              <a:rPr lang="en-US" b="1" dirty="0">
                <a:latin typeface="Baskerville Old Face" panose="02020602080505020303" pitchFamily="18" charset="0"/>
              </a:rPr>
              <a:t>W</a:t>
            </a:r>
            <a:r>
              <a:rPr lang="en-US" sz="1800" dirty="0">
                <a:latin typeface="Baskerville Old Face" panose="02020602080505020303" pitchFamily="18" charset="0"/>
              </a:rPr>
              <a:t> and not on the data </a:t>
            </a:r>
            <a:r>
              <a:rPr lang="en-US" b="1" dirty="0">
                <a:latin typeface="Baskerville Old Face" panose="02020602080505020303" pitchFamily="18" charset="0"/>
              </a:rPr>
              <a:t>X</a:t>
            </a:r>
            <a:r>
              <a:rPr lang="en-US" sz="1800" dirty="0">
                <a:latin typeface="Baskerville Old Face" panose="02020602080505020303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Baskerville Old Face" panose="020206020805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Baskerville Old Face" panose="02020602080505020303" pitchFamily="18" charset="0"/>
              </a:rPr>
              <a:t>=&gt;solving for </a:t>
            </a:r>
            <a:r>
              <a:rPr lang="en-US" b="1" dirty="0">
                <a:latin typeface="Baskerville Old Face" panose="02020602080505020303" pitchFamily="18" charset="0"/>
              </a:rPr>
              <a:t>Ω</a:t>
            </a:r>
            <a:r>
              <a:rPr lang="en-US" sz="1800" dirty="0">
                <a:latin typeface="Baskerville Old Face" panose="02020602080505020303" pitchFamily="18" charset="0"/>
              </a:rPr>
              <a:t> is not dependent on data, can be computed centrally, so the method focuses on techniques for updating </a:t>
            </a:r>
            <a:r>
              <a:rPr lang="en-US" b="1" dirty="0">
                <a:latin typeface="Baskerville Old Face" panose="02020602080505020303" pitchFamily="18" charset="0"/>
              </a:rPr>
              <a:t>W</a:t>
            </a:r>
            <a:r>
              <a:rPr lang="en-US" sz="1800" dirty="0">
                <a:latin typeface="Baskerville Old Face" panose="02020602080505020303" pitchFamily="18" charset="0"/>
              </a:rPr>
              <a:t>;</a:t>
            </a:r>
            <a:endParaRPr lang="it-IT" sz="1800" dirty="0">
              <a:latin typeface="Baskerville Old Face" panose="02020602080505020303" pitchFamily="18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FB1EFBB-0628-43BA-955F-EB5472A090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788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928"/>
    </mc:Choice>
    <mc:Fallback>
      <p:transition spd="slow" advTm="569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algn="l"/>
            <a:r>
              <a:rPr lang="en-US" dirty="0">
                <a:solidFill>
                  <a:srgbClr val="003E6C"/>
                </a:solidFill>
                <a:latin typeface="Libre Baskerville" panose="02000000000000000000" pitchFamily="2" charset="0"/>
              </a:rPr>
              <a:t>MOCHA</a:t>
            </a:r>
          </a:p>
        </p:txBody>
      </p:sp>
      <p:sp>
        <p:nvSpPr>
          <p:cNvPr id="88" name="Google Shape;88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12</a:t>
            </a:fld>
            <a:endParaRPr/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399F5AA4-2F6C-4B54-9D63-84FBDD7ADB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1164" y="259102"/>
            <a:ext cx="4625644" cy="572699"/>
          </a:xfrm>
          <a:prstGeom prst="rect">
            <a:avLst/>
          </a:prstGeom>
        </p:spPr>
      </p:pic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87BC85D-F4B0-47E4-B370-C18A916900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599" cy="1103837"/>
          </a:xfrm>
        </p:spPr>
        <p:txBody>
          <a:bodyPr/>
          <a:lstStyle/>
          <a:p>
            <a:r>
              <a:rPr lang="it-IT" dirty="0">
                <a:latin typeface="Baskerville Old Face" panose="02020602080505020303" pitchFamily="18" charset="0"/>
              </a:rPr>
              <a:t>Dual </a:t>
            </a:r>
            <a:r>
              <a:rPr lang="it-IT" dirty="0" err="1">
                <a:latin typeface="Baskerville Old Face" panose="02020602080505020303" pitchFamily="18" charset="0"/>
              </a:rPr>
              <a:t>problem</a:t>
            </a:r>
            <a:r>
              <a:rPr lang="it-IT" dirty="0">
                <a:latin typeface="Baskerville Old Face" panose="02020602080505020303" pitchFamily="18" charset="0"/>
              </a:rPr>
              <a:t> </a:t>
            </a:r>
            <a:r>
              <a:rPr lang="it-IT" dirty="0" err="1">
                <a:latin typeface="Baskerville Old Face" panose="02020602080505020303" pitchFamily="18" charset="0"/>
              </a:rPr>
              <a:t>formulation</a:t>
            </a:r>
            <a:r>
              <a:rPr lang="it-IT" dirty="0">
                <a:latin typeface="Baskerville Old Face" panose="02020602080505020303" pitchFamily="18" charset="0"/>
              </a:rPr>
              <a:t>: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69DDF9E0-4391-4BAB-A101-8263EF4F51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700" y="1676587"/>
            <a:ext cx="6287377" cy="71447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Segnaposto testo 3">
                <a:extLst>
                  <a:ext uri="{FF2B5EF4-FFF2-40B4-BE49-F238E27FC236}">
                    <a16:creationId xmlns:a16="http://schemas.microsoft.com/office/drawing/2014/main" id="{87557F33-EBF9-4902-926E-FDBA2B143C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9724" y="2516161"/>
                <a:ext cx="8520599" cy="110383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rmAutofit lnSpcReduction="10000"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Arial"/>
                  <a:buChar char="●"/>
                  <a:defRPr sz="1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Arial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Arial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Arial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Arial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Arial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Arial"/>
                  <a:buChar char="●"/>
                  <a:defRPr sz="14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Arial"/>
                  <a:buChar char="○"/>
                  <a:defRPr sz="14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Arial"/>
                  <a:buChar char="■"/>
                  <a:defRPr sz="14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r>
                  <a:rPr lang="it-IT" dirty="0">
                    <a:latin typeface="Baskerville Old Face" panose="02020602080505020303" pitchFamily="18" charset="0"/>
                  </a:rPr>
                  <a:t>Data-</a:t>
                </a:r>
                <a:r>
                  <a:rPr lang="it-IT" dirty="0" err="1">
                    <a:latin typeface="Baskerville Old Face" panose="02020602080505020303" pitchFamily="18" charset="0"/>
                  </a:rPr>
                  <a:t>local</a:t>
                </a:r>
                <a:r>
                  <a:rPr lang="it-IT" dirty="0">
                    <a:latin typeface="Baskerville Old Face" panose="02020602080505020303" pitchFamily="18" charset="0"/>
                  </a:rPr>
                  <a:t> </a:t>
                </a:r>
                <a:r>
                  <a:rPr lang="it-IT" dirty="0" err="1">
                    <a:latin typeface="Baskerville Old Face" panose="02020602080505020303" pitchFamily="18" charset="0"/>
                  </a:rPr>
                  <a:t>quadratic</a:t>
                </a:r>
                <a:r>
                  <a:rPr lang="it-IT" dirty="0">
                    <a:latin typeface="Baskerville Old Face" panose="02020602080505020303" pitchFamily="18" charset="0"/>
                  </a:rPr>
                  <a:t> </a:t>
                </a:r>
                <a:r>
                  <a:rPr lang="it-IT" dirty="0" err="1">
                    <a:latin typeface="Baskerville Old Face" panose="02020602080505020303" pitchFamily="18" charset="0"/>
                  </a:rPr>
                  <a:t>subproblems</a:t>
                </a:r>
                <a:r>
                  <a:rPr lang="it-IT" dirty="0">
                    <a:latin typeface="Baskerville Old Face" panose="02020602080505020303" pitchFamily="18" charset="0"/>
                  </a:rPr>
                  <a:t>: </a:t>
                </a:r>
                <a:r>
                  <a:rPr lang="en-US" dirty="0">
                    <a:latin typeface="Baskerville Old Face" panose="02020602080505020303" pitchFamily="18" charset="0"/>
                  </a:rPr>
                  <a:t>find updates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it-IT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𝜶</m:t>
                        </m:r>
                      </m:e>
                      <m:sub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</m:oMath>
                </a14:m>
                <a:r>
                  <a:rPr lang="en-US" b="1" dirty="0">
                    <a:latin typeface="Baskerville Old Face" panose="02020602080505020303" pitchFamily="18" charset="0"/>
                  </a:rPr>
                  <a:t> </a:t>
                </a:r>
                <a:r>
                  <a:rPr lang="en-US" dirty="0">
                    <a:latin typeface="Baskerville Old Face" panose="02020602080505020303" pitchFamily="18" charset="0"/>
                  </a:rPr>
                  <a:t>to the dual variables in α corresponding to a single node t, and only require accessing data which is available locally, i.e.,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b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</m:oMath>
                </a14:m>
                <a:r>
                  <a:rPr lang="en-US" dirty="0">
                    <a:latin typeface="Baskerville Old Face" panose="02020602080505020303" pitchFamily="18" charset="0"/>
                  </a:rPr>
                  <a:t> for node t.</a:t>
                </a:r>
                <a:r>
                  <a:rPr lang="it-IT" dirty="0">
                    <a:latin typeface="Baskerville Old Face" panose="02020602080505020303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13" name="Segnaposto testo 3">
                <a:extLst>
                  <a:ext uri="{FF2B5EF4-FFF2-40B4-BE49-F238E27FC236}">
                    <a16:creationId xmlns:a16="http://schemas.microsoft.com/office/drawing/2014/main" id="{87557F33-EBF9-4902-926E-FDBA2B143C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724" y="2516161"/>
                <a:ext cx="8520599" cy="110383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Immagine 11">
            <a:extLst>
              <a:ext uri="{FF2B5EF4-FFF2-40B4-BE49-F238E27FC236}">
                <a16:creationId xmlns:a16="http://schemas.microsoft.com/office/drawing/2014/main" id="{B038EB13-5FAA-4CF0-94D7-0F976A22EDB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6852" y="3695709"/>
            <a:ext cx="7887801" cy="59063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7A0085D-F825-4101-8D58-E700962BA7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969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233"/>
    </mc:Choice>
    <mc:Fallback>
      <p:transition spd="slow" advTm="44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algn="l"/>
            <a:r>
              <a:rPr lang="en-US" dirty="0">
                <a:solidFill>
                  <a:srgbClr val="003E6C"/>
                </a:solidFill>
                <a:latin typeface="Libre Baskerville" panose="02000000000000000000" pitchFamily="2" charset="0"/>
              </a:rPr>
              <a:t>How MOCHA avoids stragglers</a:t>
            </a:r>
          </a:p>
        </p:txBody>
      </p:sp>
      <p:sp>
        <p:nvSpPr>
          <p:cNvPr id="88" name="Google Shape;88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13</a:t>
            </a:fld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Segnaposto testo 3">
                <a:extLst>
                  <a:ext uri="{FF2B5EF4-FFF2-40B4-BE49-F238E27FC236}">
                    <a16:creationId xmlns:a16="http://schemas.microsoft.com/office/drawing/2014/main" id="{187BC85D-F4B0-47E4-B370-C18A91690089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311700" y="1152475"/>
                <a:ext cx="8520599" cy="3657031"/>
              </a:xfrm>
            </p:spPr>
            <p:txBody>
              <a:bodyPr>
                <a:normAutofit/>
              </a:bodyPr>
              <a:lstStyle/>
              <a:p>
                <a:r>
                  <a:rPr lang="en-US" sz="2000" dirty="0">
                    <a:latin typeface="Baskerville Old Face" panose="02020602080505020303" pitchFamily="18" charset="0"/>
                  </a:rPr>
                  <a:t>The </a:t>
                </a:r>
                <a:r>
                  <a:rPr lang="en-US" sz="2000" i="1" dirty="0">
                    <a:latin typeface="Baskerville Old Face" panose="02020602080505020303" pitchFamily="18" charset="0"/>
                  </a:rPr>
                  <a:t>t-</a:t>
                </a:r>
                <a:r>
                  <a:rPr lang="en-US" sz="2000" i="1" dirty="0" err="1">
                    <a:latin typeface="Baskerville Old Face" panose="02020602080505020303" pitchFamily="18" charset="0"/>
                  </a:rPr>
                  <a:t>th</a:t>
                </a:r>
                <a:r>
                  <a:rPr lang="en-US" sz="2000" dirty="0">
                    <a:latin typeface="Baskerville Old Face" panose="02020602080505020303" pitchFamily="18" charset="0"/>
                  </a:rPr>
                  <a:t> node has the flexibility to </a:t>
                </a:r>
                <a:r>
                  <a:rPr lang="en-US" sz="2000" i="1" dirty="0">
                    <a:latin typeface="Baskerville Old Face" panose="02020602080505020303" pitchFamily="18" charset="0"/>
                  </a:rPr>
                  <a:t>approximately</a:t>
                </a:r>
                <a:r>
                  <a:rPr lang="en-US" sz="2000" dirty="0">
                    <a:latin typeface="Baskerville Old Face" panose="02020602080505020303" pitchFamily="18" charset="0"/>
                  </a:rPr>
                  <a:t> solve its subproblem, by controlling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it-IT" sz="2000" b="0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l-GR" sz="2000" i="1" dirty="0" smtClean="0">
                            <a:latin typeface="Cambria Math" panose="02040503050406030204" pitchFamily="18" charset="0"/>
                          </a:rPr>
                          <m:t>θ</m:t>
                        </m:r>
                      </m:e>
                      <m:sub>
                        <m:r>
                          <a:rPr lang="it-IT" sz="2000" b="0" i="1" dirty="0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  <m:sup>
                        <m:r>
                          <a:rPr lang="it-IT" sz="2000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bSup>
                  </m:oMath>
                </a14:m>
                <a:r>
                  <a:rPr lang="en-US" sz="2000" dirty="0">
                    <a:latin typeface="Baskerville Old Face" panose="02020602080505020303" pitchFamily="18" charset="0"/>
                  </a:rPr>
                  <a:t> in range [0,1]:</a:t>
                </a:r>
              </a:p>
              <a:p>
                <a:pPr lvl="1"/>
                <a14:m>
                  <m:oMath xmlns:m="http://schemas.openxmlformats.org/officeDocument/2006/math">
                    <m:sSubSup>
                      <m:sSubSupPr>
                        <m:ctrlPr>
                          <a:rPr lang="it-IT" sz="1600" b="0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l-GR" sz="1600" i="1" dirty="0" smtClean="0">
                            <a:latin typeface="Cambria Math" panose="02040503050406030204" pitchFamily="18" charset="0"/>
                          </a:rPr>
                          <m:t>θ</m:t>
                        </m:r>
                      </m:e>
                      <m:sub>
                        <m:r>
                          <a:rPr lang="it-IT" sz="1600" b="0" i="1" dirty="0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  <m:sup>
                        <m:r>
                          <a:rPr lang="it-IT" sz="1600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bSup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 = 0 </m:t>
                    </m:r>
                  </m:oMath>
                </a14:m>
                <a:r>
                  <a:rPr lang="en-US" sz="1600" dirty="0">
                    <a:latin typeface="Baskerville Old Face" panose="02020602080505020303" pitchFamily="18" charset="0"/>
                  </a:rPr>
                  <a:t>indicates an exact solution;</a:t>
                </a:r>
              </a:p>
              <a:p>
                <a:pPr lvl="1"/>
                <a14:m>
                  <m:oMath xmlns:m="http://schemas.openxmlformats.org/officeDocument/2006/math">
                    <m:sSubSup>
                      <m:sSubSupPr>
                        <m:ctrlPr>
                          <a:rPr lang="it-IT" sz="1600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l-GR" sz="1600" i="1" dirty="0">
                            <a:latin typeface="Cambria Math" panose="02040503050406030204" pitchFamily="18" charset="0"/>
                          </a:rPr>
                          <m:t>θ</m:t>
                        </m:r>
                      </m:e>
                      <m:sub>
                        <m:r>
                          <a:rPr lang="it-IT" sz="1600" i="1" dirty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  <m:sup>
                        <m:r>
                          <a:rPr lang="it-IT" sz="1600" i="1" dirty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bSup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= 1 </m:t>
                    </m:r>
                  </m:oMath>
                </a14:m>
                <a:r>
                  <a:rPr lang="en-US" sz="1600" dirty="0">
                    <a:latin typeface="Baskerville Old Face" panose="02020602080505020303" pitchFamily="18" charset="0"/>
                  </a:rPr>
                  <a:t>indicates that node </a:t>
                </a:r>
                <a:r>
                  <a:rPr lang="en-US" sz="1600" i="1" dirty="0">
                    <a:latin typeface="Baskerville Old Face" panose="02020602080505020303" pitchFamily="18" charset="0"/>
                  </a:rPr>
                  <a:t>t</a:t>
                </a:r>
                <a:r>
                  <a:rPr lang="en-US" sz="1600" dirty="0">
                    <a:latin typeface="Baskerville Old Face" panose="02020602080505020303" pitchFamily="18" charset="0"/>
                  </a:rPr>
                  <a:t> made no progress during iteration </a:t>
                </a:r>
                <a:r>
                  <a:rPr lang="en-US" sz="1600" i="1" dirty="0">
                    <a:latin typeface="Baskerville Old Face" panose="02020602080505020303" pitchFamily="18" charset="0"/>
                  </a:rPr>
                  <a:t>h</a:t>
                </a:r>
                <a:r>
                  <a:rPr lang="en-US" sz="1600" dirty="0">
                    <a:latin typeface="Baskerville Old Face" panose="02020602080505020303" pitchFamily="18" charset="0"/>
                  </a:rPr>
                  <a:t> (dropped node).</a:t>
                </a:r>
                <a:br>
                  <a:rPr lang="en-US" sz="1600" dirty="0">
                    <a:latin typeface="Baskerville Old Face" panose="02020602080505020303" pitchFamily="18" charset="0"/>
                  </a:rPr>
                </a:br>
                <a:endParaRPr lang="en-US" sz="1600" dirty="0">
                  <a:latin typeface="Baskerville Old Face" panose="02020602080505020303" pitchFamily="18" charset="0"/>
                </a:endParaRPr>
              </a:p>
              <a:p>
                <a:r>
                  <a:rPr lang="en-US" sz="2000" dirty="0">
                    <a:latin typeface="Baskerville Old Face" panose="02020602080505020303" pitchFamily="18" charset="0"/>
                  </a:rPr>
                  <a:t>This new degree of freedom also pose new challenges in providing convergence guarantees for MOCHA</a:t>
                </a:r>
                <a:endParaRPr lang="it-IT" sz="2000" dirty="0">
                  <a:latin typeface="Baskerville Old Face" panose="02020602080505020303" pitchFamily="18" charset="0"/>
                </a:endParaRPr>
              </a:p>
              <a:p>
                <a:pPr marL="114300" indent="0">
                  <a:buNone/>
                </a:pPr>
                <a:endParaRPr lang="it-IT" sz="2000" dirty="0">
                  <a:latin typeface="Baskerville Old Face" panose="02020602080505020303" pitchFamily="18" charset="0"/>
                </a:endParaRPr>
              </a:p>
            </p:txBody>
          </p:sp>
        </mc:Choice>
        <mc:Fallback xmlns="">
          <p:sp>
            <p:nvSpPr>
              <p:cNvPr id="4" name="Segnaposto testo 3">
                <a:extLst>
                  <a:ext uri="{FF2B5EF4-FFF2-40B4-BE49-F238E27FC236}">
                    <a16:creationId xmlns:a16="http://schemas.microsoft.com/office/drawing/2014/main" id="{187BC85D-F4B0-47E4-B370-C18A916900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11700" y="1152475"/>
                <a:ext cx="8520599" cy="3657031"/>
              </a:xfr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5730652-038D-44BE-B786-5281D52E5C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162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544"/>
    </mc:Choice>
    <mc:Fallback>
      <p:transition spd="slow" advTm="645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algn="l"/>
            <a:r>
              <a:rPr lang="en-US" dirty="0">
                <a:solidFill>
                  <a:srgbClr val="003E6C"/>
                </a:solidFill>
                <a:latin typeface="Libre Baskerville" panose="02000000000000000000" pitchFamily="2" charset="0"/>
              </a:rPr>
              <a:t>Discussion on assumptions</a:t>
            </a:r>
          </a:p>
        </p:txBody>
      </p:sp>
      <p:sp>
        <p:nvSpPr>
          <p:cNvPr id="88" name="Google Shape;88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14</a:t>
            </a:fld>
            <a:endParaRPr/>
          </a:p>
        </p:txBody>
      </p:sp>
      <p:sp>
        <p:nvSpPr>
          <p:cNvPr id="13" name="Segnaposto testo 3">
            <a:extLst>
              <a:ext uri="{FF2B5EF4-FFF2-40B4-BE49-F238E27FC236}">
                <a16:creationId xmlns:a16="http://schemas.microsoft.com/office/drawing/2014/main" id="{87557F33-EBF9-4902-926E-FDBA2B143C13}"/>
              </a:ext>
            </a:extLst>
          </p:cNvPr>
          <p:cNvSpPr txBox="1">
            <a:spLocks/>
          </p:cNvSpPr>
          <p:nvPr/>
        </p:nvSpPr>
        <p:spPr>
          <a:xfrm>
            <a:off x="309724" y="2516161"/>
            <a:ext cx="8520599" cy="2182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600" dirty="0">
              <a:latin typeface="Baskerville Old Face" panose="02020602080505020303" pitchFamily="18" charset="0"/>
            </a:endParaRP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C837F04D-DE43-4BEB-A95E-65BC5D7D96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57474"/>
            <a:ext cx="8520600" cy="390434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skerville Old Face" panose="02020602080505020303" pitchFamily="18" charset="0"/>
              </a:rPr>
              <a:t>Convergence guarantees come at a price:</a:t>
            </a:r>
          </a:p>
          <a:p>
            <a:pPr lvl="1"/>
            <a:r>
              <a:rPr lang="en-US" sz="1800" dirty="0">
                <a:latin typeface="Baskerville Old Face" panose="02020602080505020303" pitchFamily="18" charset="0"/>
              </a:rPr>
              <a:t>Must assume a non-zero probability of a node sending a result, in any iteration</a:t>
            </a:r>
            <a:r>
              <a:rPr lang="it-IT" sz="1800" dirty="0">
                <a:latin typeface="Baskerville Old Face" panose="02020602080505020303" pitchFamily="18" charset="0"/>
              </a:rPr>
              <a:t>;</a:t>
            </a:r>
            <a:br>
              <a:rPr lang="it-IT" sz="1800" dirty="0">
                <a:latin typeface="Baskerville Old Face" panose="02020602080505020303" pitchFamily="18" charset="0"/>
              </a:rPr>
            </a:br>
            <a:br>
              <a:rPr lang="it-IT" sz="1800" dirty="0">
                <a:latin typeface="Baskerville Old Face" panose="02020602080505020303" pitchFamily="18" charset="0"/>
              </a:rPr>
            </a:br>
            <a:br>
              <a:rPr lang="it-IT" sz="1800" dirty="0">
                <a:latin typeface="Baskerville Old Face" panose="02020602080505020303" pitchFamily="18" charset="0"/>
              </a:rPr>
            </a:br>
            <a:endParaRPr lang="it-IT" sz="1800" dirty="0">
              <a:latin typeface="Baskerville Old Face" panose="02020602080505020303" pitchFamily="18" charset="0"/>
            </a:endParaRPr>
          </a:p>
          <a:p>
            <a:pPr lvl="1"/>
            <a:r>
              <a:rPr lang="en-US" sz="1800" dirty="0">
                <a:latin typeface="Baskerville Old Face" panose="02020602080505020303" pitchFamily="18" charset="0"/>
              </a:rPr>
              <a:t> The quality of the returned result is, on average, better than the previous iterate.</a:t>
            </a:r>
          </a:p>
          <a:p>
            <a:pPr marL="114300" indent="0">
              <a:buNone/>
            </a:pPr>
            <a:endParaRPr lang="en-US" sz="2200" dirty="0">
              <a:latin typeface="Baskerville Old Face" panose="02020602080505020303" pitchFamily="18" charset="0"/>
            </a:endParaRPr>
          </a:p>
          <a:p>
            <a:pPr marL="114300" indent="0">
              <a:buNone/>
            </a:pPr>
            <a:endParaRPr lang="it-IT" sz="2200" dirty="0">
              <a:latin typeface="Baskerville Old Face" panose="02020602080505020303" pitchFamily="18" charset="0"/>
            </a:endParaRPr>
          </a:p>
          <a:p>
            <a:r>
              <a:rPr lang="it-IT" sz="2200" dirty="0" err="1">
                <a:latin typeface="Baskerville Old Face" panose="02020602080505020303" pitchFamily="18" charset="0"/>
              </a:rPr>
              <a:t>Having</a:t>
            </a:r>
            <a:r>
              <a:rPr lang="it-IT" sz="2200" dirty="0">
                <a:latin typeface="Baskerville Old Face" panose="02020602080505020303" pitchFamily="18" charset="0"/>
              </a:rPr>
              <a:t> </a:t>
            </a:r>
            <a:r>
              <a:rPr lang="en-US" sz="2200" dirty="0">
                <a:latin typeface="Baskerville Old Face" panose="02020602080505020303" pitchFamily="18" charset="0"/>
              </a:rPr>
              <a:t> the dual vector history until the beginning of iteration h:</a:t>
            </a:r>
            <a:endParaRPr lang="it-IT" sz="2200" dirty="0">
              <a:latin typeface="Baskerville Old Face" panose="02020602080505020303" pitchFamily="18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FF99B3E-7BE2-42E2-B728-00161A299F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2707" y="2108912"/>
            <a:ext cx="2678586" cy="38455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DBAF725D-19C1-4278-A134-2EB520DE2D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09981" y="3352625"/>
            <a:ext cx="3664528" cy="384549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55C41196-04F0-43F5-B95C-6A4A5CB8FA2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22051"/>
          <a:stretch/>
        </p:blipFill>
        <p:spPr>
          <a:xfrm>
            <a:off x="2936187" y="4444981"/>
            <a:ext cx="3271625" cy="276193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DE5F42F-E39F-456F-90C9-9AB25BE0D3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584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387"/>
    </mc:Choice>
    <mc:Fallback>
      <p:transition spd="slow" advTm="263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solidFill>
                  <a:srgbClr val="003E6C"/>
                </a:solidFill>
                <a:latin typeface="Libre Baskerville" panose="02000000000000000000" pitchFamily="2" charset="0"/>
                <a:ea typeface="Avenir"/>
                <a:cs typeface="Avenir"/>
                <a:sym typeface="Avenir"/>
              </a:rPr>
              <a:t>Experiments</a:t>
            </a:r>
            <a:endParaRPr dirty="0">
              <a:solidFill>
                <a:srgbClr val="003E6C"/>
              </a:solidFill>
              <a:latin typeface="Libre Baskerville" panose="02000000000000000000" pitchFamily="2" charset="0"/>
              <a:ea typeface="Avenir"/>
              <a:cs typeface="Avenir"/>
              <a:sym typeface="Avenir"/>
            </a:endParaRPr>
          </a:p>
        </p:txBody>
      </p:sp>
      <p:sp>
        <p:nvSpPr>
          <p:cNvPr id="94" name="Google Shape;94;p18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3856539" cy="18282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285750" indent="-285750">
              <a:spcAft>
                <a:spcPts val="1200"/>
              </a:spcAft>
            </a:pPr>
            <a:r>
              <a:rPr lang="en-US" b="1" dirty="0">
                <a:latin typeface="Baskerville Old Face" panose="02020602080505020303" pitchFamily="18" charset="0"/>
              </a:rPr>
              <a:t>Take-away message</a:t>
            </a:r>
            <a:r>
              <a:rPr lang="en-US" dirty="0">
                <a:latin typeface="Baskerville Old Face" panose="02020602080505020303" pitchFamily="18" charset="0"/>
              </a:rPr>
              <a:t>: for each dataset chosen, </a:t>
            </a:r>
            <a:r>
              <a:rPr lang="en-US" u="sng" dirty="0">
                <a:latin typeface="Baskerville Old Face" panose="02020602080505020303" pitchFamily="18" charset="0"/>
              </a:rPr>
              <a:t>multi-task learning significantly outperforms the other models</a:t>
            </a:r>
            <a:r>
              <a:rPr lang="en-US" dirty="0">
                <a:latin typeface="Baskerville Old Face" panose="02020602080505020303" pitchFamily="18" charset="0"/>
              </a:rPr>
              <a:t> in terms of achieving the lowest average error across tasks.</a:t>
            </a:r>
            <a:endParaRPr dirty="0">
              <a:latin typeface="Baskerville Old Face" panose="02020602080505020303" pitchFamily="18" charset="0"/>
              <a:ea typeface="Avenir"/>
              <a:cs typeface="Avenir"/>
              <a:sym typeface="Avenir"/>
            </a:endParaRPr>
          </a:p>
        </p:txBody>
      </p:sp>
      <p:sp>
        <p:nvSpPr>
          <p:cNvPr id="95" name="Google Shape;95;p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15</a:t>
            </a:fld>
            <a:endParaRPr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D298526-B4D7-42A9-A249-2F7CAB3D73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8239" y="1017726"/>
            <a:ext cx="4664061" cy="1350596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DE95DEA0-39BB-430D-8007-B959B53C35AE}"/>
              </a:ext>
            </a:extLst>
          </p:cNvPr>
          <p:cNvSpPr txBox="1"/>
          <p:nvPr/>
        </p:nvSpPr>
        <p:spPr>
          <a:xfrm>
            <a:off x="4263242" y="2320822"/>
            <a:ext cx="4209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dk2"/>
                </a:solidFill>
                <a:latin typeface="Baskerville Old Face" panose="02020602080505020303" pitchFamily="18" charset="0"/>
              </a:rPr>
              <a:t>Average prediction error: Means and standard errors over 10 random shuffles.</a:t>
            </a:r>
            <a:endParaRPr lang="it-IT" dirty="0">
              <a:solidFill>
                <a:schemeClr val="dk2"/>
              </a:solidFill>
              <a:latin typeface="Baskerville Old Face" panose="02020602080505020303" pitchFamily="18" charset="0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0280095-CFB5-426D-A3E1-E05F568D1B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26"/>
    </mc:Choice>
    <mc:Fallback>
      <p:transition spd="slow" advTm="207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solidFill>
                  <a:srgbClr val="003E6C"/>
                </a:solidFill>
                <a:latin typeface="Libre Baskerville" panose="02000000000000000000" pitchFamily="2" charset="0"/>
                <a:ea typeface="Avenir"/>
                <a:cs typeface="Avenir"/>
                <a:sym typeface="Avenir"/>
              </a:rPr>
              <a:t>Experiments</a:t>
            </a:r>
            <a:r>
              <a:rPr lang="it-IT" dirty="0">
                <a:solidFill>
                  <a:srgbClr val="003E6C"/>
                </a:solidFill>
                <a:latin typeface="Libre Baskerville" panose="02000000000000000000" pitchFamily="2" charset="0"/>
                <a:ea typeface="Avenir"/>
                <a:cs typeface="Avenir"/>
                <a:sym typeface="Avenir"/>
              </a:rPr>
              <a:t> – 1/3</a:t>
            </a:r>
            <a:endParaRPr dirty="0">
              <a:solidFill>
                <a:srgbClr val="003E6C"/>
              </a:solidFill>
              <a:latin typeface="Libre Baskerville" panose="02000000000000000000" pitchFamily="2" charset="0"/>
              <a:ea typeface="Avenir"/>
              <a:cs typeface="Avenir"/>
              <a:sym typeface="Avenir"/>
            </a:endParaRPr>
          </a:p>
        </p:txBody>
      </p:sp>
      <p:sp>
        <p:nvSpPr>
          <p:cNvPr id="94" name="Google Shape;94;p18"/>
          <p:cNvSpPr txBox="1">
            <a:spLocks noGrp="1"/>
          </p:cNvSpPr>
          <p:nvPr>
            <p:ph type="body" idx="1"/>
          </p:nvPr>
        </p:nvSpPr>
        <p:spPr>
          <a:xfrm>
            <a:off x="311699" y="1152476"/>
            <a:ext cx="8520600" cy="12031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600" b="1" dirty="0">
                <a:latin typeface="Baskerville Old Face" panose="02020602080505020303" pitchFamily="18" charset="0"/>
              </a:rPr>
              <a:t>Statistical Heterogeneity</a:t>
            </a:r>
            <a:r>
              <a:rPr lang="en-US" sz="1600" dirty="0">
                <a:latin typeface="Baskerville Old Face" panose="02020602080505020303" pitchFamily="18" charset="0"/>
              </a:rPr>
              <a:t>:  in high communication regimes, MOCHA and COCOA are robust to high communication. COCOA is significantly affected by stragglers—because θ is fixed across nodes and rounds;</a:t>
            </a:r>
            <a:endParaRPr lang="en-US" sz="1600" dirty="0">
              <a:latin typeface="Baskerville Old Face" panose="02020602080505020303" pitchFamily="18" charset="0"/>
              <a:ea typeface="Avenir"/>
              <a:cs typeface="Avenir"/>
              <a:sym typeface="Avenir"/>
            </a:endParaRPr>
          </a:p>
        </p:txBody>
      </p:sp>
      <p:sp>
        <p:nvSpPr>
          <p:cNvPr id="95" name="Google Shape;95;p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16</a:t>
            </a:fld>
            <a:endParaRPr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3F3D09F-D3F1-4DB2-92C0-40724611FA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553" y="2355654"/>
            <a:ext cx="7976891" cy="2470455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5239A28-E6E8-4F4C-A383-C95A2A6274F6}"/>
              </a:ext>
            </a:extLst>
          </p:cNvPr>
          <p:cNvSpPr txBox="1"/>
          <p:nvPr/>
        </p:nvSpPr>
        <p:spPr>
          <a:xfrm>
            <a:off x="763915" y="4685683"/>
            <a:ext cx="7708544" cy="643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>
              <a:lnSpc>
                <a:spcPct val="115000"/>
              </a:lnSpc>
              <a:spcAft>
                <a:spcPts val="1200"/>
              </a:spcAft>
              <a:buClr>
                <a:schemeClr val="dk2"/>
              </a:buClr>
              <a:buSzPts val="1800"/>
              <a:buChar char="●"/>
              <a:defRPr sz="1600">
                <a:solidFill>
                  <a:schemeClr val="dk2"/>
                </a:solidFill>
                <a:latin typeface="Baskerville Old Face" panose="02020602080505020303" pitchFamily="18" charset="0"/>
              </a:defRPr>
            </a:lvl1pPr>
            <a:lvl2pPr marL="914400" indent="-317500">
              <a:lnSpc>
                <a:spcPct val="115000"/>
              </a:lnSpc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indent="-317500">
              <a:lnSpc>
                <a:spcPct val="115000"/>
              </a:lnSpc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indent="-317500">
              <a:lnSpc>
                <a:spcPct val="115000"/>
              </a:lnSpc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indent="-317500">
              <a:lnSpc>
                <a:spcPct val="115000"/>
              </a:lnSpc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indent="-317500">
              <a:lnSpc>
                <a:spcPct val="115000"/>
              </a:lnSpc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indent="-317500">
              <a:lnSpc>
                <a:spcPct val="115000"/>
              </a:lnSpc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indent="-317500">
              <a:lnSpc>
                <a:spcPct val="115000"/>
              </a:lnSpc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indent="-317500">
              <a:lnSpc>
                <a:spcPct val="115000"/>
              </a:lnSpc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pPr marL="0" indent="0" algn="ctr">
              <a:buNone/>
            </a:pPr>
            <a:r>
              <a:rPr lang="en-US" sz="1200" dirty="0"/>
              <a:t>The performance of MOCHA compared to other distributed methods for the W update of (1).</a:t>
            </a:r>
            <a:endParaRPr lang="it-IT" sz="12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5C34DD6-6C62-40AB-9DE4-16536BA97C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059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13"/>
    </mc:Choice>
    <mc:Fallback>
      <p:transition spd="slow" advTm="172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solidFill>
                  <a:srgbClr val="003E6C"/>
                </a:solidFill>
                <a:latin typeface="Libre Baskerville" panose="02000000000000000000" pitchFamily="2" charset="0"/>
                <a:ea typeface="Avenir"/>
                <a:cs typeface="Avenir"/>
                <a:sym typeface="Avenir"/>
              </a:rPr>
              <a:t>Experiments</a:t>
            </a:r>
            <a:r>
              <a:rPr lang="it-IT" dirty="0">
                <a:solidFill>
                  <a:srgbClr val="003E6C"/>
                </a:solidFill>
                <a:latin typeface="Libre Baskerville" panose="02000000000000000000" pitchFamily="2" charset="0"/>
                <a:ea typeface="Avenir"/>
                <a:cs typeface="Avenir"/>
                <a:sym typeface="Avenir"/>
              </a:rPr>
              <a:t> – 2/3</a:t>
            </a:r>
            <a:endParaRPr dirty="0">
              <a:solidFill>
                <a:srgbClr val="003E6C"/>
              </a:solidFill>
              <a:latin typeface="Libre Baskerville" panose="02000000000000000000" pitchFamily="2" charset="0"/>
              <a:ea typeface="Avenir"/>
              <a:cs typeface="Avenir"/>
              <a:sym typeface="Avenir"/>
            </a:endParaRPr>
          </a:p>
        </p:txBody>
      </p:sp>
      <p:sp>
        <p:nvSpPr>
          <p:cNvPr id="94" name="Google Shape;94;p18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0" cy="3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 algn="just">
              <a:spcAft>
                <a:spcPts val="1200"/>
              </a:spcAft>
            </a:pPr>
            <a:r>
              <a:rPr lang="en-US" sz="2000" b="1" dirty="0">
                <a:latin typeface="Baskerville Old Face" panose="02020602080505020303" pitchFamily="18" charset="0"/>
              </a:rPr>
              <a:t>System Heterogeneity</a:t>
            </a:r>
            <a:r>
              <a:rPr lang="en-US" sz="2000" dirty="0">
                <a:latin typeface="Baskerville Old Face" panose="02020602080505020303" pitchFamily="18" charset="0"/>
              </a:rPr>
              <a:t>: systems heterogeneity is simulated by randomly choosing the number of local iterations </a:t>
            </a:r>
            <a:r>
              <a:rPr lang="en-US" sz="2000" dirty="0" err="1">
                <a:latin typeface="Baskerville Old Face" panose="02020602080505020303" pitchFamily="18" charset="0"/>
              </a:rPr>
              <a:t>wrt</a:t>
            </a:r>
            <a:r>
              <a:rPr lang="en-US" sz="2000" dirty="0">
                <a:latin typeface="Baskerville Old Face" panose="02020602080505020303" pitchFamily="18" charset="0"/>
              </a:rPr>
              <a:t> the minimum number of local data points:</a:t>
            </a:r>
          </a:p>
          <a:p>
            <a:pPr marL="742950" lvl="1" indent="-285750" algn="just">
              <a:spcAft>
                <a:spcPts val="1200"/>
              </a:spcAft>
            </a:pPr>
            <a:r>
              <a:rPr lang="en-US" sz="1600" dirty="0">
                <a:latin typeface="Baskerville Old Face" panose="02020602080505020303" pitchFamily="18" charset="0"/>
              </a:rPr>
              <a:t>between 10% and 100% for high variability;</a:t>
            </a:r>
          </a:p>
          <a:p>
            <a:pPr marL="742950" lvl="1" indent="-285750" algn="just">
              <a:spcAft>
                <a:spcPts val="1200"/>
              </a:spcAft>
            </a:pPr>
            <a:r>
              <a:rPr lang="en-US" sz="1600" dirty="0">
                <a:latin typeface="Baskerville Old Face" panose="02020602080505020303" pitchFamily="18" charset="0"/>
              </a:rPr>
              <a:t>between 90% and 100% for low variability</a:t>
            </a:r>
            <a:r>
              <a:rPr lang="en-US" sz="1800" dirty="0">
                <a:latin typeface="Baskerville Old Face" panose="02020602080505020303" pitchFamily="18" charset="0"/>
              </a:rPr>
              <a:t>.</a:t>
            </a:r>
            <a:endParaRPr lang="en-US" sz="1800" dirty="0">
              <a:latin typeface="Baskerville Old Face" panose="02020602080505020303" pitchFamily="18" charset="0"/>
              <a:ea typeface="Avenir"/>
              <a:cs typeface="Avenir"/>
              <a:sym typeface="Avenir"/>
            </a:endParaRPr>
          </a:p>
        </p:txBody>
      </p:sp>
      <p:sp>
        <p:nvSpPr>
          <p:cNvPr id="95" name="Google Shape;95;p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17</a:t>
            </a:fld>
            <a:endParaRPr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0264AFE0-A526-4F27-B0B5-8238FB312C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6467" y="2842726"/>
            <a:ext cx="4831065" cy="2094296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866E7F5-74F2-496E-9612-9C64B1D0D2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521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54"/>
    </mc:Choice>
    <mc:Fallback>
      <p:transition spd="slow" advTm="175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solidFill>
                  <a:srgbClr val="003E6C"/>
                </a:solidFill>
                <a:latin typeface="Libre Baskerville" panose="02000000000000000000" pitchFamily="2" charset="0"/>
                <a:ea typeface="Avenir"/>
                <a:cs typeface="Avenir"/>
                <a:sym typeface="Avenir"/>
              </a:rPr>
              <a:t>Experiments</a:t>
            </a:r>
            <a:r>
              <a:rPr lang="it-IT" dirty="0">
                <a:solidFill>
                  <a:srgbClr val="003E6C"/>
                </a:solidFill>
                <a:latin typeface="Libre Baskerville" panose="02000000000000000000" pitchFamily="2" charset="0"/>
                <a:ea typeface="Avenir"/>
                <a:cs typeface="Avenir"/>
                <a:sym typeface="Avenir"/>
              </a:rPr>
              <a:t> – 3/3</a:t>
            </a:r>
            <a:endParaRPr dirty="0">
              <a:solidFill>
                <a:srgbClr val="003E6C"/>
              </a:solidFill>
              <a:latin typeface="Libre Baskerville" panose="02000000000000000000" pitchFamily="2" charset="0"/>
              <a:ea typeface="Avenir"/>
              <a:cs typeface="Avenir"/>
              <a:sym typeface="Avenir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4" name="Google Shape;94;p18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11699" y="1152475"/>
                <a:ext cx="8520600" cy="1685728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rmAutofit/>
              </a:bodyPr>
              <a:lstStyle/>
              <a:p>
                <a:pPr marL="285750" indent="-285750" algn="just">
                  <a:spcAft>
                    <a:spcPts val="1200"/>
                  </a:spcAft>
                </a:pPr>
                <a:r>
                  <a:rPr lang="en-US" sz="1600" b="1" dirty="0">
                    <a:latin typeface="Baskerville Old Face" panose="02020602080505020303" pitchFamily="18" charset="0"/>
                  </a:rPr>
                  <a:t>Fault Tolerance</a:t>
                </a:r>
                <a:r>
                  <a:rPr lang="en-US" sz="1600" dirty="0">
                    <a:latin typeface="Baskerville Old Face" panose="02020602080505020303" pitchFamily="18" charset="0"/>
                  </a:rPr>
                  <a:t>: simulated taking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it-IT" sz="1600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l-GR" sz="1600" i="1" dirty="0">
                            <a:latin typeface="Cambria Math" panose="02040503050406030204" pitchFamily="18" charset="0"/>
                          </a:rPr>
                          <m:t>θ</m:t>
                        </m:r>
                      </m:e>
                      <m:sub>
                        <m:r>
                          <a:rPr lang="it-IT" sz="1600" i="1" dirty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  <m:sup>
                        <m:r>
                          <a:rPr lang="it-IT" sz="1600" i="1" dirty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bSup>
                    <m:r>
                      <a:rPr lang="en-US" sz="1600" i="1" dirty="0">
                        <a:latin typeface="Cambria Math" panose="02040503050406030204" pitchFamily="18" charset="0"/>
                      </a:rPr>
                      <m:t>= 1</m:t>
                    </m:r>
                  </m:oMath>
                </a14:m>
                <a:r>
                  <a:rPr lang="en-US" sz="1600" dirty="0">
                    <a:latin typeface="Baskerville Old Face" panose="02020602080505020303" pitchFamily="18" charset="0"/>
                  </a:rPr>
                  <a:t>. Performance of MOCHA is robust to relatively high values of </a:t>
                </a:r>
                <a14:m>
                  <m:oMath xmlns:m="http://schemas.openxmlformats.org/officeDocument/2006/math"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1600" i="1" baseline="-25000" dirty="0" err="1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1600" i="1" baseline="30000" dirty="0" err="1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1600" dirty="0">
                    <a:latin typeface="Baskerville Old Face" panose="02020602080505020303" pitchFamily="18" charset="0"/>
                  </a:rPr>
                  <a:t> ; however, if one of the nodes never sends updates (i.e., p</a:t>
                </a:r>
                <a:r>
                  <a:rPr lang="en-US" sz="1600" baseline="-25000" dirty="0">
                    <a:latin typeface="Baskerville Old Face" panose="02020602080505020303" pitchFamily="18" charset="0"/>
                  </a:rPr>
                  <a:t>1</a:t>
                </a:r>
                <a:r>
                  <a:rPr lang="en-US" sz="1600" baseline="30000" dirty="0">
                    <a:latin typeface="Baskerville Old Face" panose="02020602080505020303" pitchFamily="18" charset="0"/>
                  </a:rPr>
                  <a:t>h</a:t>
                </a:r>
                <a:r>
                  <a:rPr lang="en-US" sz="1600" dirty="0">
                    <a:latin typeface="Baskerville Old Face" panose="02020602080505020303" pitchFamily="18" charset="0"/>
                  </a:rPr>
                  <a:t> := 1 for all h, green dotted line), the method does not converge to the correct solution.</a:t>
                </a:r>
                <a:endParaRPr lang="en-US" sz="1600" dirty="0">
                  <a:latin typeface="Baskerville Old Face" panose="02020602080505020303" pitchFamily="18" charset="0"/>
                  <a:ea typeface="Avenir"/>
                  <a:cs typeface="Avenir"/>
                  <a:sym typeface="Avenir"/>
                </a:endParaRPr>
              </a:p>
            </p:txBody>
          </p:sp>
        </mc:Choice>
        <mc:Fallback xmlns="">
          <p:sp>
            <p:nvSpPr>
              <p:cNvPr id="94" name="Google Shape;94;p18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11699" y="1152475"/>
                <a:ext cx="8520600" cy="1685728"/>
              </a:xfrm>
              <a:prstGeom prst="rect">
                <a:avLst/>
              </a:prstGeom>
              <a:blipFill>
                <a:blip r:embed="rId5"/>
                <a:stretch>
                  <a:fillRect l="-429" r="-42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5" name="Google Shape;95;p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18</a:t>
            </a:fld>
            <a:endParaRPr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B294B99-5EE4-478B-9114-5440EA7E94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6638" y="2391252"/>
            <a:ext cx="6170724" cy="2554896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523C23D-B730-4814-8FCC-0C5EE01232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12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917"/>
    </mc:Choice>
    <mc:Fallback>
      <p:transition spd="slow" advTm="449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it-IT" dirty="0" err="1">
                <a:solidFill>
                  <a:srgbClr val="003E6C"/>
                </a:solidFill>
                <a:latin typeface="Libre Baskerville" panose="02000000000000000000" pitchFamily="2" charset="0"/>
                <a:ea typeface="Avenir"/>
                <a:cs typeface="Avenir"/>
                <a:sym typeface="Avenir"/>
              </a:rPr>
              <a:t>Conclusion</a:t>
            </a:r>
            <a:endParaRPr dirty="0">
              <a:solidFill>
                <a:srgbClr val="003E6C"/>
              </a:solidFill>
              <a:latin typeface="Libre Baskerville" panose="02000000000000000000" pitchFamily="2" charset="0"/>
              <a:ea typeface="Avenir"/>
              <a:cs typeface="Avenir"/>
              <a:sym typeface="Avenir"/>
            </a:endParaRPr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311700" y="1152474"/>
            <a:ext cx="8520600" cy="37639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it-IT" dirty="0">
                <a:latin typeface="Baskerville Old Face" panose="02020602080505020303" pitchFamily="18" charset="0"/>
              </a:rPr>
              <a:t>A </a:t>
            </a:r>
            <a:r>
              <a:rPr lang="it-IT" dirty="0" err="1">
                <a:latin typeface="Baskerville Old Face" panose="02020602080505020303" pitchFamily="18" charset="0"/>
              </a:rPr>
              <a:t>novel</a:t>
            </a:r>
            <a:r>
              <a:rPr lang="it-IT" dirty="0">
                <a:latin typeface="Baskerville Old Face" panose="02020602080505020303" pitchFamily="18" charset="0"/>
              </a:rPr>
              <a:t> </a:t>
            </a:r>
            <a:r>
              <a:rPr lang="it-IT" dirty="0" err="1">
                <a:latin typeface="Baskerville Old Face" panose="02020602080505020303" pitchFamily="18" charset="0"/>
              </a:rPr>
              <a:t>method</a:t>
            </a:r>
            <a:r>
              <a:rPr lang="it-IT" dirty="0">
                <a:latin typeface="Baskerville Old Face" panose="02020602080505020303" pitchFamily="18" charset="0"/>
              </a:rPr>
              <a:t>, MOCHA, </a:t>
            </a:r>
            <a:r>
              <a:rPr lang="it-IT" dirty="0" err="1">
                <a:latin typeface="Baskerville Old Face" panose="02020602080505020303" pitchFamily="18" charset="0"/>
              </a:rPr>
              <a:t>that</a:t>
            </a:r>
            <a:r>
              <a:rPr lang="it-IT" dirty="0">
                <a:latin typeface="Baskerville Old Face" panose="02020602080505020303" pitchFamily="18" charset="0"/>
              </a:rPr>
              <a:t> </a:t>
            </a:r>
            <a:r>
              <a:rPr lang="en-US" dirty="0">
                <a:latin typeface="Baskerville Old Face" panose="02020602080505020303" pitchFamily="18" charset="0"/>
              </a:rPr>
              <a:t>generalizes the distributed optimization method COCOA [22, 31] with convergence guarantees;</a:t>
            </a:r>
            <a:br>
              <a:rPr lang="en-US" dirty="0">
                <a:latin typeface="Baskerville Old Face" panose="02020602080505020303" pitchFamily="18" charset="0"/>
              </a:rPr>
            </a:br>
            <a:endParaRPr lang="en-US" dirty="0">
              <a:latin typeface="Baskerville Old Face" panose="02020602080505020303" pitchFamily="18" charset="0"/>
            </a:endParaRPr>
          </a:p>
          <a:p>
            <a:pPr marL="285750" indent="-285750">
              <a:spcAft>
                <a:spcPts val="1200"/>
              </a:spcAft>
            </a:pPr>
            <a:r>
              <a:rPr lang="en-US" sz="2000" dirty="0">
                <a:latin typeface="Baskerville Old Face" panose="02020602080505020303" pitchFamily="18" charset="0"/>
              </a:rPr>
              <a:t>MOCHA does not apply to non-convex deep learning models:</a:t>
            </a:r>
          </a:p>
          <a:p>
            <a:pPr marL="742950" lvl="1" indent="-285750">
              <a:spcAft>
                <a:spcPts val="1200"/>
              </a:spcAft>
            </a:pPr>
            <a:r>
              <a:rPr lang="en-US" sz="1600" dirty="0">
                <a:latin typeface="Baskerville Old Face" panose="02020602080505020303" pitchFamily="18" charset="0"/>
              </a:rPr>
              <a:t>Future work can explore this approach and “convexified” deep learning models [6, 34, 51, 56] in the context of kernelized federated multi-task learning;</a:t>
            </a:r>
          </a:p>
          <a:p>
            <a:pPr marL="742950" lvl="1" indent="-285750">
              <a:spcAft>
                <a:spcPts val="1200"/>
              </a:spcAft>
            </a:pPr>
            <a:r>
              <a:rPr lang="en-US" sz="1600" dirty="0">
                <a:latin typeface="Baskerville Old Face" panose="02020602080505020303" pitchFamily="18" charset="0"/>
              </a:rPr>
              <a:t>See</a:t>
            </a:r>
            <a:r>
              <a:rPr lang="en-US" sz="1600" b="1" dirty="0">
                <a:latin typeface="Baskerville Old Face" panose="02020602080505020303" pitchFamily="18" charset="0"/>
              </a:rPr>
              <a:t> Clustered Federated Learning</a:t>
            </a:r>
            <a:r>
              <a:rPr lang="en-US" sz="1600" dirty="0">
                <a:latin typeface="Baskerville Old Face" panose="02020602080505020303" pitchFamily="18" charset="0"/>
              </a:rPr>
              <a:t>: it is applicable to general non-convex objectives and comes with strong mathematical guarantees on the clustering quality;</a:t>
            </a:r>
          </a:p>
          <a:p>
            <a:pPr marL="285750" indent="-285750">
              <a:spcAft>
                <a:spcPts val="1200"/>
              </a:spcAft>
            </a:pPr>
            <a:endParaRPr lang="en-US" dirty="0">
              <a:latin typeface="Baskerville Old Face" panose="02020602080505020303" pitchFamily="18" charset="0"/>
            </a:endParaRPr>
          </a:p>
        </p:txBody>
      </p:sp>
      <p:sp>
        <p:nvSpPr>
          <p:cNvPr id="74" name="Google Shape;74;p1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19</a:t>
            </a:fld>
            <a:endParaRPr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AC28ACC-10B2-4AC8-823F-AC0DEADEE6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780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934"/>
    </mc:Choice>
    <mc:Fallback>
      <p:transition spd="slow" advTm="329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FE8B0E-9584-455E-9882-C050A2EF9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>
                <a:solidFill>
                  <a:srgbClr val="003E6C"/>
                </a:solidFill>
                <a:latin typeface="Libre Baskerville" panose="02000000000000000000" pitchFamily="2" charset="0"/>
              </a:rPr>
              <a:t>How to use </a:t>
            </a:r>
            <a:r>
              <a:rPr lang="it-IT" dirty="0" err="1">
                <a:solidFill>
                  <a:srgbClr val="003E6C"/>
                </a:solidFill>
                <a:latin typeface="Libre Baskerville" panose="02000000000000000000" pitchFamily="2" charset="0"/>
              </a:rPr>
              <a:t>this</a:t>
            </a:r>
            <a:r>
              <a:rPr lang="it-IT" dirty="0">
                <a:solidFill>
                  <a:srgbClr val="003E6C"/>
                </a:solidFill>
                <a:latin typeface="Libre Baskerville" panose="02000000000000000000" pitchFamily="2" charset="0"/>
              </a:rPr>
              <a:t> </a:t>
            </a:r>
            <a:r>
              <a:rPr lang="it-IT" dirty="0" err="1">
                <a:solidFill>
                  <a:srgbClr val="003E6C"/>
                </a:solidFill>
                <a:latin typeface="Libre Baskerville" panose="02000000000000000000" pitchFamily="2" charset="0"/>
              </a:rPr>
              <a:t>presentation</a:t>
            </a:r>
            <a:endParaRPr lang="it-IT" dirty="0">
              <a:solidFill>
                <a:srgbClr val="003E6C"/>
              </a:solidFill>
              <a:latin typeface="Libre Baskerville" panose="02000000000000000000" pitchFamily="2" charset="0"/>
            </a:endParaRP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84EDD6B-5A36-4315-9A52-5AA1F47676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it-IT" sz="2000" dirty="0" err="1">
                <a:latin typeface="Baskerville Old Face" panose="02020602080505020303" pitchFamily="18" charset="0"/>
              </a:rPr>
              <a:t>Mainly</a:t>
            </a:r>
            <a:r>
              <a:rPr lang="it-IT" sz="2000" dirty="0">
                <a:latin typeface="Baskerville Old Face" panose="02020602080505020303" pitchFamily="18" charset="0"/>
              </a:rPr>
              <a:t> </a:t>
            </a:r>
            <a:r>
              <a:rPr lang="it-IT" sz="2000" dirty="0" err="1">
                <a:latin typeface="Baskerville Old Face" panose="02020602080505020303" pitchFamily="18" charset="0"/>
              </a:rPr>
              <a:t>as</a:t>
            </a:r>
            <a:r>
              <a:rPr lang="it-IT" sz="2000" dirty="0">
                <a:latin typeface="Baskerville Old Face" panose="02020602080505020303" pitchFamily="18" charset="0"/>
              </a:rPr>
              <a:t> </a:t>
            </a:r>
            <a:r>
              <a:rPr lang="it-IT" sz="2000" dirty="0" err="1">
                <a:latin typeface="Baskerville Old Face" panose="02020602080505020303" pitchFamily="18" charset="0"/>
              </a:rPr>
              <a:t>presentation</a:t>
            </a:r>
            <a:r>
              <a:rPr lang="it-IT" sz="2000" dirty="0">
                <a:latin typeface="Baskerville Old Face" panose="02020602080505020303" pitchFamily="18" charset="0"/>
              </a:rPr>
              <a:t> </a:t>
            </a:r>
            <a:r>
              <a:rPr lang="it-IT" sz="2000" dirty="0" err="1">
                <a:latin typeface="Baskerville Old Face" panose="02020602080505020303" pitchFamily="18" charset="0"/>
              </a:rPr>
              <a:t>aid</a:t>
            </a:r>
            <a:r>
              <a:rPr lang="it-IT" sz="2000" dirty="0">
                <a:latin typeface="Baskerville Old Face" panose="02020602080505020303" pitchFamily="18" charset="0"/>
              </a:rPr>
              <a:t>, </a:t>
            </a:r>
            <a:r>
              <a:rPr lang="it-IT" sz="2000" dirty="0" err="1">
                <a:latin typeface="Baskerville Old Face" panose="02020602080505020303" pitchFamily="18" charset="0"/>
              </a:rPr>
              <a:t>but</a:t>
            </a:r>
            <a:r>
              <a:rPr lang="it-IT" sz="2000" dirty="0">
                <a:latin typeface="Baskerville Old Face" panose="02020602080505020303" pitchFamily="18" charset="0"/>
              </a:rPr>
              <a:t> </a:t>
            </a:r>
            <a:r>
              <a:rPr lang="it-IT" sz="2000" dirty="0" err="1">
                <a:latin typeface="Baskerville Old Face" panose="02020602080505020303" pitchFamily="18" charset="0"/>
              </a:rPr>
              <a:t>enriched</a:t>
            </a:r>
            <a:r>
              <a:rPr lang="it-IT" sz="2000" dirty="0">
                <a:latin typeface="Baskerville Old Face" panose="02020602080505020303" pitchFamily="18" charset="0"/>
              </a:rPr>
              <a:t> with </a:t>
            </a:r>
            <a:r>
              <a:rPr lang="it-IT" sz="2000" dirty="0" err="1">
                <a:latin typeface="Baskerville Old Face" panose="02020602080505020303" pitchFamily="18" charset="0"/>
              </a:rPr>
              <a:t>other</a:t>
            </a:r>
            <a:r>
              <a:rPr lang="it-IT" sz="2000" dirty="0">
                <a:latin typeface="Baskerville Old Face" panose="02020602080505020303" pitchFamily="18" charset="0"/>
              </a:rPr>
              <a:t> </a:t>
            </a:r>
            <a:r>
              <a:rPr lang="it-IT" sz="2000" dirty="0" err="1">
                <a:latin typeface="Baskerville Old Face" panose="02020602080505020303" pitchFamily="18" charset="0"/>
              </a:rPr>
              <a:t>resources</a:t>
            </a:r>
            <a:r>
              <a:rPr lang="it-IT" sz="2000" dirty="0">
                <a:latin typeface="Baskerville Old Face" panose="02020602080505020303" pitchFamily="18" charset="0"/>
              </a:rPr>
              <a:t> to be </a:t>
            </a:r>
            <a:r>
              <a:rPr lang="it-IT" sz="2000" dirty="0" err="1">
                <a:latin typeface="Baskerville Old Face" panose="02020602080505020303" pitchFamily="18" charset="0"/>
              </a:rPr>
              <a:t>used</a:t>
            </a:r>
            <a:r>
              <a:rPr lang="it-IT" sz="2000" dirty="0">
                <a:latin typeface="Baskerville Old Face" panose="02020602080505020303" pitchFamily="18" charset="0"/>
              </a:rPr>
              <a:t> </a:t>
            </a:r>
            <a:r>
              <a:rPr lang="it-IT" sz="2000" dirty="0" err="1">
                <a:latin typeface="Baskerville Old Face" panose="02020602080505020303" pitchFamily="18" charset="0"/>
              </a:rPr>
              <a:t>as</a:t>
            </a:r>
            <a:r>
              <a:rPr lang="it-IT" sz="2000" dirty="0">
                <a:latin typeface="Baskerville Old Face" panose="02020602080505020303" pitchFamily="18" charset="0"/>
              </a:rPr>
              <a:t> learning tool;</a:t>
            </a:r>
          </a:p>
          <a:p>
            <a:r>
              <a:rPr lang="it-IT" sz="2000" dirty="0">
                <a:latin typeface="Baskerville Old Face" panose="02020602080505020303" pitchFamily="18" charset="0"/>
                <a:hlinkClick r:id="rId2"/>
              </a:rPr>
              <a:t>GitHub repository:</a:t>
            </a:r>
            <a:endParaRPr lang="it-IT" sz="2000" dirty="0">
              <a:latin typeface="Baskerville Old Face" panose="02020602080505020303" pitchFamily="18" charset="0"/>
            </a:endParaRPr>
          </a:p>
          <a:p>
            <a:pPr lvl="1"/>
            <a:r>
              <a:rPr lang="en-US" sz="1600" dirty="0">
                <a:latin typeface="Baskerville Old Face" panose="02020602080505020303" pitchFamily="18" charset="0"/>
              </a:rPr>
              <a:t>A copy of the original paper, with my notes;</a:t>
            </a:r>
          </a:p>
          <a:p>
            <a:pPr lvl="1"/>
            <a:r>
              <a:rPr lang="en-US" sz="1600" dirty="0">
                <a:latin typeface="Baskerville Old Face" panose="02020602080505020303" pitchFamily="18" charset="0"/>
              </a:rPr>
              <a:t>The .pptx and .pdf file of the presentation submitted for the course and used to explain the paper to the class;</a:t>
            </a:r>
          </a:p>
          <a:p>
            <a:pPr lvl="1"/>
            <a:r>
              <a:rPr lang="en-US" sz="1600" dirty="0">
                <a:latin typeface="Baskerville Old Face" panose="02020602080505020303" pitchFamily="18" charset="0"/>
              </a:rPr>
              <a:t>The .mp4 of the final paper presentation video submitted for evaluation;</a:t>
            </a:r>
          </a:p>
          <a:p>
            <a:pPr lvl="1"/>
            <a:r>
              <a:rPr lang="it-IT" sz="1600" dirty="0" err="1">
                <a:latin typeface="Baskerville Old Face" panose="02020602080505020303" pitchFamily="18" charset="0"/>
              </a:rPr>
              <a:t>Cited</a:t>
            </a:r>
            <a:r>
              <a:rPr lang="it-IT" sz="1600" dirty="0">
                <a:latin typeface="Baskerville Old Face" panose="02020602080505020303" pitchFamily="18" charset="0"/>
              </a:rPr>
              <a:t> papers, with notes and </a:t>
            </a:r>
            <a:r>
              <a:rPr lang="it-IT" sz="1600" dirty="0" err="1">
                <a:latin typeface="Baskerville Old Face" panose="02020602080505020303" pitchFamily="18" charset="0"/>
              </a:rPr>
              <a:t>references</a:t>
            </a:r>
            <a:r>
              <a:rPr lang="it-IT" sz="1600" dirty="0">
                <a:latin typeface="Baskerville Old Face" panose="02020602080505020303" pitchFamily="18" charset="0"/>
              </a:rPr>
              <a:t>;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8A6DF02-3BDE-4750-A893-D59A5D5603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75563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BA5D28C-E419-41CE-B7E3-D770CD5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596" y="1577578"/>
            <a:ext cx="7886700" cy="994172"/>
          </a:xfrm>
        </p:spPr>
        <p:txBody>
          <a:bodyPr>
            <a:normAutofit fontScale="90000"/>
          </a:bodyPr>
          <a:lstStyle/>
          <a:p>
            <a:pPr algn="ctr"/>
            <a:r>
              <a:rPr lang="it-IT" sz="4950" dirty="0">
                <a:solidFill>
                  <a:srgbClr val="003E6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bre Baskerville" panose="02000000000000000000" pitchFamily="2" charset="0"/>
              </a:rPr>
              <a:t>Thanks for </a:t>
            </a:r>
            <a:r>
              <a:rPr lang="it-IT" sz="4950" dirty="0" err="1">
                <a:solidFill>
                  <a:srgbClr val="003E6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bre Baskerville" panose="02000000000000000000" pitchFamily="2" charset="0"/>
              </a:rPr>
              <a:t>you</a:t>
            </a:r>
            <a:r>
              <a:rPr lang="it-IT" sz="4950" dirty="0">
                <a:solidFill>
                  <a:srgbClr val="003E6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bre Baskerville" panose="02000000000000000000" pitchFamily="2" charset="0"/>
              </a:rPr>
              <a:t> </a:t>
            </a:r>
            <a:r>
              <a:rPr lang="it-IT" sz="4950" dirty="0" err="1">
                <a:solidFill>
                  <a:srgbClr val="003E6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bre Baskerville" panose="02000000000000000000" pitchFamily="2" charset="0"/>
              </a:rPr>
              <a:t>attention</a:t>
            </a:r>
            <a:r>
              <a:rPr lang="it-IT" sz="4950" dirty="0">
                <a:solidFill>
                  <a:srgbClr val="003E6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bre Baskerville" panose="02000000000000000000" pitchFamily="2" charset="0"/>
              </a:rPr>
              <a:t>!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43FC5BC-C1E7-479F-AFCC-A898F89415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03628" y="6461611"/>
            <a:ext cx="1926600" cy="244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l" defTabSz="914400" rtl="0" eaLnBrk="1" latinLnBrk="0" hangingPunct="1">
              <a:defRPr lang="it-IT" sz="1000" kern="1200" smtClean="0">
                <a:solidFill>
                  <a:schemeClr val="lt1"/>
                </a:solidFill>
                <a:latin typeface="Baskerville Old Face" panose="02020602080505020303" pitchFamily="18" charset="0"/>
                <a:ea typeface="Baskerville Old Face" panose="02020602080505020303" pitchFamily="18" charset="0"/>
                <a:cs typeface="Baskerville Old Face" panose="02020602080505020303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85826E7-D9D7-4136-9CC8-35EA86B3F093}" type="datetime1">
              <a:rPr lang="it-IT" smtClean="0"/>
              <a:pPr/>
              <a:t>05/06/2021</a:t>
            </a:fld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554FC7B-ED0E-4386-BE17-5581309C4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E8EE-AAE9-4BF0-A92F-E83C146C314D}" type="slidenum">
              <a:rPr lang="it-IT" smtClean="0"/>
              <a:t>20</a:t>
            </a:fld>
            <a:endParaRPr lang="it-IT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8386392-793D-4D47-8CF6-B19434E1B6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656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64"/>
    </mc:Choice>
    <mc:Fallback>
      <p:transition spd="slow" advTm="55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F9C8A04-CCE6-4F70-9C78-ED8674956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F60D5815-0A1F-4CDD-BC9C-0F491D6BA7C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B0AE8EE-AAE9-4BF0-A92F-E83C146C314D}" type="slidenum">
              <a:rPr lang="it-IT" smtClean="0"/>
              <a:pPr/>
              <a:t>21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37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FE8B0E-9584-455E-9882-C050A2EF9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>
                <a:solidFill>
                  <a:srgbClr val="003E6C"/>
                </a:solidFill>
                <a:latin typeface="Libre Baskerville" panose="02000000000000000000" pitchFamily="2" charset="0"/>
              </a:rPr>
              <a:t>Outline</a:t>
            </a:r>
            <a:endParaRPr lang="it-IT" dirty="0">
              <a:solidFill>
                <a:srgbClr val="003E6C"/>
              </a:solidFill>
              <a:latin typeface="Libre Baskerville" panose="02000000000000000000" pitchFamily="2" charset="0"/>
            </a:endParaRP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84EDD6B-5A36-4315-9A52-5AA1F4767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904342"/>
          </a:xfrm>
        </p:spPr>
        <p:txBody>
          <a:bodyPr>
            <a:normAutofit/>
          </a:bodyPr>
          <a:lstStyle/>
          <a:p>
            <a:r>
              <a:rPr lang="it-IT" sz="2000" dirty="0" err="1">
                <a:latin typeface="Baskerville Old Face" panose="02020602080505020303" pitchFamily="18" charset="0"/>
              </a:rPr>
              <a:t>Introduction</a:t>
            </a:r>
            <a:endParaRPr lang="it-IT" sz="2000" dirty="0">
              <a:latin typeface="Baskerville Old Face" panose="02020602080505020303" pitchFamily="18" charset="0"/>
            </a:endParaRPr>
          </a:p>
          <a:p>
            <a:pPr lvl="1"/>
            <a:r>
              <a:rPr lang="it-IT" sz="1600" dirty="0">
                <a:latin typeface="Baskerville Old Face" panose="02020602080505020303" pitchFamily="18" charset="0"/>
              </a:rPr>
              <a:t>The </a:t>
            </a:r>
            <a:r>
              <a:rPr lang="it-IT" sz="1600" dirty="0" err="1">
                <a:latin typeface="Baskerville Old Face" panose="02020602080505020303" pitchFamily="18" charset="0"/>
              </a:rPr>
              <a:t>federated</a:t>
            </a:r>
            <a:r>
              <a:rPr lang="it-IT" sz="1600" dirty="0">
                <a:latin typeface="Baskerville Old Face" panose="02020602080505020303" pitchFamily="18" charset="0"/>
              </a:rPr>
              <a:t> scenario</a:t>
            </a:r>
          </a:p>
          <a:p>
            <a:pPr lvl="1"/>
            <a:r>
              <a:rPr lang="it-IT" sz="1600" dirty="0" err="1">
                <a:latin typeface="Baskerville Old Face" panose="02020602080505020303" pitchFamily="18" charset="0"/>
              </a:rPr>
              <a:t>What</a:t>
            </a:r>
            <a:r>
              <a:rPr lang="it-IT" sz="1600" dirty="0">
                <a:latin typeface="Baskerville Old Face" panose="02020602080505020303" pitchFamily="18" charset="0"/>
              </a:rPr>
              <a:t> </a:t>
            </a:r>
            <a:r>
              <a:rPr lang="it-IT" sz="1600" dirty="0" err="1">
                <a:latin typeface="Baskerville Old Face" panose="02020602080505020303" pitchFamily="18" charset="0"/>
              </a:rPr>
              <a:t>this</a:t>
            </a:r>
            <a:r>
              <a:rPr lang="it-IT" sz="1600" dirty="0">
                <a:latin typeface="Baskerville Old Face" panose="02020602080505020303" pitchFamily="18" charset="0"/>
              </a:rPr>
              <a:t> paper </a:t>
            </a:r>
            <a:r>
              <a:rPr lang="it-IT" sz="1600" dirty="0" err="1">
                <a:latin typeface="Baskerville Old Face" panose="02020602080505020303" pitchFamily="18" charset="0"/>
              </a:rPr>
              <a:t>is</a:t>
            </a:r>
            <a:r>
              <a:rPr lang="it-IT" sz="1600" dirty="0">
                <a:latin typeface="Baskerville Old Face" panose="02020602080505020303" pitchFamily="18" charset="0"/>
              </a:rPr>
              <a:t> </a:t>
            </a:r>
            <a:r>
              <a:rPr lang="it-IT" sz="1600" dirty="0" err="1">
                <a:latin typeface="Baskerville Old Face" panose="02020602080505020303" pitchFamily="18" charset="0"/>
              </a:rPr>
              <a:t>about</a:t>
            </a:r>
            <a:endParaRPr lang="it-IT" sz="1600" dirty="0">
              <a:latin typeface="Baskerville Old Face" panose="02020602080505020303" pitchFamily="18" charset="0"/>
            </a:endParaRPr>
          </a:p>
          <a:p>
            <a:r>
              <a:rPr lang="it-IT" sz="2000" dirty="0" err="1">
                <a:latin typeface="Baskerville Old Face" panose="02020602080505020303" pitchFamily="18" charset="0"/>
              </a:rPr>
              <a:t>Related</a:t>
            </a:r>
            <a:r>
              <a:rPr lang="it-IT" sz="2000" dirty="0">
                <a:latin typeface="Baskerville Old Face" panose="02020602080505020303" pitchFamily="18" charset="0"/>
              </a:rPr>
              <a:t> work</a:t>
            </a:r>
          </a:p>
          <a:p>
            <a:r>
              <a:rPr lang="it-IT" sz="2000" dirty="0" err="1">
                <a:latin typeface="Baskerville Old Face" panose="02020602080505020303" pitchFamily="18" charset="0"/>
              </a:rPr>
              <a:t>Federated</a:t>
            </a:r>
            <a:r>
              <a:rPr lang="it-IT" sz="2000" dirty="0">
                <a:latin typeface="Baskerville Old Face" panose="02020602080505020303" pitchFamily="18" charset="0"/>
              </a:rPr>
              <a:t> Multi-Task Learning</a:t>
            </a:r>
          </a:p>
          <a:p>
            <a:pPr lvl="1"/>
            <a:r>
              <a:rPr lang="it-IT" sz="1600" dirty="0">
                <a:latin typeface="Baskerville Old Face" panose="02020602080505020303" pitchFamily="18" charset="0"/>
              </a:rPr>
              <a:t>Theory;</a:t>
            </a:r>
          </a:p>
          <a:p>
            <a:pPr lvl="1"/>
            <a:r>
              <a:rPr lang="it-IT" sz="1600" dirty="0" err="1">
                <a:latin typeface="Baskerville Old Face" panose="02020602080505020303" pitchFamily="18" charset="0"/>
              </a:rPr>
              <a:t>Experiments</a:t>
            </a:r>
            <a:r>
              <a:rPr lang="it-IT" sz="1600" dirty="0">
                <a:latin typeface="Baskerville Old Face" panose="02020602080505020303" pitchFamily="18" charset="0"/>
              </a:rPr>
              <a:t>;</a:t>
            </a:r>
          </a:p>
          <a:p>
            <a:r>
              <a:rPr lang="it-IT" sz="2000" dirty="0" err="1">
                <a:latin typeface="Baskerville Old Face" panose="02020602080505020303" pitchFamily="18" charset="0"/>
              </a:rPr>
              <a:t>Conclusion</a:t>
            </a:r>
            <a:endParaRPr lang="it-IT" sz="2000" dirty="0">
              <a:latin typeface="Baskerville Old Face" panose="02020602080505020303" pitchFamily="18" charset="0"/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8A6DF02-3BDE-4750-A893-D59A5D5603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3</a:t>
            </a:fld>
            <a:endParaRPr lang="it-IT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D974E33-CDB1-4CB9-9E54-3D665B901C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620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247"/>
    </mc:Choice>
    <mc:Fallback>
      <p:transition spd="slow" advTm="27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solidFill>
                  <a:srgbClr val="003E6C"/>
                </a:solidFill>
                <a:latin typeface="Libre Baskerville" panose="02000000000000000000" pitchFamily="2" charset="0"/>
              </a:rPr>
              <a:t>Introduction</a:t>
            </a:r>
            <a:endParaRPr lang="it-IT" dirty="0">
              <a:solidFill>
                <a:srgbClr val="003E6C"/>
              </a:solidFill>
              <a:latin typeface="Libre Baskerville" panose="02000000000000000000" pitchFamily="2" charset="0"/>
            </a:endParaRPr>
          </a:p>
        </p:txBody>
      </p:sp>
      <p:sp>
        <p:nvSpPr>
          <p:cNvPr id="72" name="Subtitle 2">
            <a:extLst>
              <a:ext uri="{FF2B5EF4-FFF2-40B4-BE49-F238E27FC236}">
                <a16:creationId xmlns:a16="http://schemas.microsoft.com/office/drawing/2014/main" id="{C4A26130-1D44-4580-921B-BE0B33B6CD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Baskerville Old Face" panose="02020602080505020303" pitchFamily="18" charset="0"/>
              </a:rPr>
              <a:t>The Federated Scenario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Baskerville Old Face" panose="02020602080505020303" pitchFamily="18" charset="0"/>
              </a:rPr>
              <a:t>What this paper is about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7F300FA-4952-4DBD-A141-646C26C5CCB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842" b="2834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</p:spPr>
      </p:pic>
      <p:sp>
        <p:nvSpPr>
          <p:cNvPr id="67" name="Google Shape;6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it" sz="900"/>
              <a:pPr marL="0" lvl="0" indent="0" rtl="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4</a:t>
            </a:fld>
            <a:endParaRPr lang="it" sz="90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DF4F18FD-0F49-424A-A356-E58ABDD64EB2}"/>
              </a:ext>
            </a:extLst>
          </p:cNvPr>
          <p:cNvSpPr txBox="1"/>
          <p:nvPr/>
        </p:nvSpPr>
        <p:spPr>
          <a:xfrm>
            <a:off x="498765" y="4749900"/>
            <a:ext cx="407323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indent="-342900">
              <a:buClr>
                <a:schemeClr val="dk2"/>
              </a:buClr>
              <a:buSzPts val="2100"/>
              <a:buFont typeface="Arial" panose="020B0604020202020204" pitchFamily="34" charset="0"/>
              <a:buChar char="•"/>
              <a:defRPr sz="2100">
                <a:solidFill>
                  <a:schemeClr val="dk2"/>
                </a:solidFill>
                <a:latin typeface="Baskerville Old Face" panose="02020602080505020303" pitchFamily="18" charset="0"/>
              </a:defRPr>
            </a:lvl1pPr>
            <a:lvl2pPr marL="914400" indent="-317500" algn="ctr"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marL="1371600" indent="-317500" algn="ctr"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marL="1828800" indent="-317500" algn="ctr"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marL="2286000" indent="-317500" algn="ctr"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marL="2743200" indent="-317500" algn="ctr"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marL="3200400" indent="-317500" algn="ctr"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marL="3657600" indent="-317500" algn="ctr"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marL="4114800" indent="-317500" algn="ctr"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pPr marL="114300" indent="0" algn="r">
              <a:buNone/>
            </a:pPr>
            <a:r>
              <a:rPr lang="it-IT" sz="1200" dirty="0"/>
              <a:t>Image </a:t>
            </a:r>
            <a:r>
              <a:rPr lang="it-IT" sz="1200" dirty="0" err="1"/>
              <a:t>taken</a:t>
            </a:r>
            <a:r>
              <a:rPr lang="it-IT" sz="1200" dirty="0"/>
              <a:t> from: </a:t>
            </a:r>
            <a:r>
              <a:rPr lang="it-IT" sz="1200" dirty="0">
                <a:hlinkClick r:id="rId6"/>
              </a:rPr>
              <a:t>https://federated.withgoogle.com/</a:t>
            </a:r>
            <a:endParaRPr lang="it-IT" sz="12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EF50281-66D3-4A95-BF94-7A69245036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72"/>
    </mc:Choice>
    <mc:Fallback>
      <p:transition spd="slow" advTm="4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7A6C9F-7952-4CEC-B404-D3B75A6FE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>
                <a:solidFill>
                  <a:srgbClr val="003E6C"/>
                </a:solidFill>
                <a:latin typeface="Libre Baskerville" panose="02000000000000000000" pitchFamily="2" charset="0"/>
              </a:rPr>
              <a:t>The </a:t>
            </a:r>
            <a:r>
              <a:rPr lang="it-IT" dirty="0" err="1">
                <a:solidFill>
                  <a:srgbClr val="003E6C"/>
                </a:solidFill>
                <a:latin typeface="Libre Baskerville" panose="02000000000000000000" pitchFamily="2" charset="0"/>
              </a:rPr>
              <a:t>Federated</a:t>
            </a:r>
            <a:r>
              <a:rPr lang="it-IT" dirty="0">
                <a:solidFill>
                  <a:srgbClr val="003E6C"/>
                </a:solidFill>
                <a:latin typeface="Libre Baskerville" panose="02000000000000000000" pitchFamily="2" charset="0"/>
              </a:rPr>
              <a:t> Scenario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528F32C-2930-4E7B-B442-F16AEE406A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904342"/>
          </a:xfrm>
        </p:spPr>
        <p:txBody>
          <a:bodyPr>
            <a:normAutofit lnSpcReduction="10000"/>
          </a:bodyPr>
          <a:lstStyle/>
          <a:p>
            <a:pPr algn="just"/>
            <a:r>
              <a:rPr lang="it-IT" i="1" dirty="0">
                <a:solidFill>
                  <a:srgbClr val="003E6C"/>
                </a:solidFill>
                <a:latin typeface="Baskerville Old Face" panose="02020602080505020303" pitchFamily="18" charset="0"/>
              </a:rPr>
              <a:t>Def:</a:t>
            </a:r>
            <a:r>
              <a:rPr lang="it-IT" dirty="0">
                <a:solidFill>
                  <a:srgbClr val="003E6C"/>
                </a:solidFill>
                <a:latin typeface="Baskerville Old Face" panose="02020602080505020303" pitchFamily="18" charset="0"/>
              </a:rPr>
              <a:t>  </a:t>
            </a:r>
          </a:p>
          <a:p>
            <a:pPr marL="114300" indent="0" algn="ctr">
              <a:buNone/>
            </a:pPr>
            <a:r>
              <a:rPr lang="en-US" i="1" dirty="0">
                <a:latin typeface="Baskerville Old Face" panose="02020602080505020303" pitchFamily="18" charset="0"/>
              </a:rPr>
              <a:t>“Federated learning is a machine learning setting where </a:t>
            </a:r>
            <a:r>
              <a:rPr lang="en-US" b="1" i="1" dirty="0">
                <a:latin typeface="Baskerville Old Face" panose="02020602080505020303" pitchFamily="18" charset="0"/>
              </a:rPr>
              <a:t>multiple entities </a:t>
            </a:r>
            <a:r>
              <a:rPr lang="en-US" i="1" dirty="0">
                <a:latin typeface="Baskerville Old Face" panose="02020602080505020303" pitchFamily="18" charset="0"/>
              </a:rPr>
              <a:t>(clients) collaborate in solving a machine learning problem, under the </a:t>
            </a:r>
            <a:r>
              <a:rPr lang="en-US" b="1" i="1" dirty="0">
                <a:latin typeface="Baskerville Old Face" panose="02020602080505020303" pitchFamily="18" charset="0"/>
              </a:rPr>
              <a:t>coordination</a:t>
            </a:r>
            <a:r>
              <a:rPr lang="en-US" i="1" dirty="0">
                <a:latin typeface="Baskerville Old Face" panose="02020602080505020303" pitchFamily="18" charset="0"/>
              </a:rPr>
              <a:t> of a central server or service provider. Each client’s raw </a:t>
            </a:r>
            <a:r>
              <a:rPr lang="en-US" b="1" i="1" dirty="0">
                <a:latin typeface="Baskerville Old Face" panose="02020602080505020303" pitchFamily="18" charset="0"/>
              </a:rPr>
              <a:t>data is stored locally and not exchanged or transferred</a:t>
            </a:r>
            <a:r>
              <a:rPr lang="en-US" i="1" dirty="0">
                <a:latin typeface="Baskerville Old Face" panose="02020602080505020303" pitchFamily="18" charset="0"/>
              </a:rPr>
              <a:t>; instead, </a:t>
            </a:r>
            <a:r>
              <a:rPr lang="en-US" b="1" i="1" dirty="0">
                <a:latin typeface="Baskerville Old Face" panose="02020602080505020303" pitchFamily="18" charset="0"/>
              </a:rPr>
              <a:t>focused updates </a:t>
            </a:r>
            <a:r>
              <a:rPr lang="en-US" i="1" dirty="0">
                <a:latin typeface="Baskerville Old Face" panose="02020602080505020303" pitchFamily="18" charset="0"/>
              </a:rPr>
              <a:t>intended for immediate aggregation are used to achieve the learning objective”</a:t>
            </a:r>
          </a:p>
          <a:p>
            <a:pPr marL="114300" indent="0" algn="ctr">
              <a:buNone/>
            </a:pPr>
            <a:endParaRPr lang="en-US" dirty="0">
              <a:latin typeface="Baskerville Old Face" panose="02020602080505020303" pitchFamily="18" charset="0"/>
            </a:endParaRPr>
          </a:p>
          <a:p>
            <a:r>
              <a:rPr lang="en-US" dirty="0">
                <a:solidFill>
                  <a:srgbClr val="003E6C"/>
                </a:solidFill>
                <a:latin typeface="Baskerville Old Face" panose="02020602080505020303" pitchFamily="18" charset="0"/>
              </a:rPr>
              <a:t>Key points:</a:t>
            </a:r>
          </a:p>
          <a:p>
            <a:pPr lvl="1"/>
            <a:r>
              <a:rPr lang="it-IT" sz="1800" dirty="0" err="1">
                <a:latin typeface="Baskerville Old Face" panose="02020602080505020303" pitchFamily="18" charset="0"/>
              </a:rPr>
              <a:t>Entities</a:t>
            </a:r>
            <a:r>
              <a:rPr lang="it-IT" sz="1800" dirty="0">
                <a:latin typeface="Baskerville Old Face" panose="02020602080505020303" pitchFamily="18" charset="0"/>
              </a:rPr>
              <a:t> </a:t>
            </a:r>
            <a:r>
              <a:rPr lang="it-IT" sz="1800" dirty="0" err="1">
                <a:latin typeface="Baskerville Old Face" panose="02020602080505020303" pitchFamily="18" charset="0"/>
              </a:rPr>
              <a:t>involved</a:t>
            </a:r>
            <a:r>
              <a:rPr lang="it-IT" sz="1800" dirty="0">
                <a:latin typeface="Baskerville Old Face" panose="02020602080505020303" pitchFamily="18" charset="0"/>
              </a:rPr>
              <a:t> are </a:t>
            </a:r>
            <a:r>
              <a:rPr lang="it-IT" sz="1800" b="1" dirty="0" err="1">
                <a:latin typeface="Baskerville Old Face" panose="02020602080505020303" pitchFamily="18" charset="0"/>
              </a:rPr>
              <a:t>heterogeneous</a:t>
            </a:r>
            <a:r>
              <a:rPr lang="it-IT" sz="1800" dirty="0">
                <a:latin typeface="Baskerville Old Face" panose="02020602080505020303" pitchFamily="18" charset="0"/>
              </a:rPr>
              <a:t>, and </a:t>
            </a:r>
            <a:r>
              <a:rPr lang="it-IT" sz="1800" dirty="0" err="1">
                <a:latin typeface="Baskerville Old Face" panose="02020602080505020303" pitchFamily="18" charset="0"/>
              </a:rPr>
              <a:t>they</a:t>
            </a:r>
            <a:r>
              <a:rPr lang="it-IT" sz="1800" dirty="0">
                <a:latin typeface="Baskerville Old Face" panose="02020602080505020303" pitchFamily="18" charset="0"/>
              </a:rPr>
              <a:t> </a:t>
            </a:r>
            <a:r>
              <a:rPr lang="it-IT" sz="1800" dirty="0" err="1">
                <a:latin typeface="Baskerville Old Face" panose="02020602080505020303" pitchFamily="18" charset="0"/>
              </a:rPr>
              <a:t>cannot</a:t>
            </a:r>
            <a:r>
              <a:rPr lang="it-IT" sz="1800" dirty="0">
                <a:latin typeface="Baskerville Old Face" panose="02020602080505020303" pitchFamily="18" charset="0"/>
              </a:rPr>
              <a:t> be </a:t>
            </a:r>
            <a:r>
              <a:rPr lang="it-IT" sz="1800" dirty="0" err="1">
                <a:latin typeface="Baskerville Old Face" panose="02020602080505020303" pitchFamily="18" charset="0"/>
              </a:rPr>
              <a:t>controlled</a:t>
            </a:r>
            <a:r>
              <a:rPr lang="it-IT" sz="1800" dirty="0">
                <a:latin typeface="Baskerville Old Face" panose="02020602080505020303" pitchFamily="18" charset="0"/>
              </a:rPr>
              <a:t> by the server:</a:t>
            </a:r>
            <a:br>
              <a:rPr lang="it-IT" sz="1800" dirty="0">
                <a:latin typeface="Baskerville Old Face" panose="02020602080505020303" pitchFamily="18" charset="0"/>
              </a:rPr>
            </a:br>
            <a:r>
              <a:rPr lang="it-IT" sz="1800" dirty="0" err="1">
                <a:latin typeface="Baskerville Old Face" panose="02020602080505020303" pitchFamily="18" charset="0"/>
              </a:rPr>
              <a:t>it</a:t>
            </a:r>
            <a:r>
              <a:rPr lang="it-IT" sz="1800" dirty="0">
                <a:latin typeface="Baskerville Old Face" panose="02020602080505020303" pitchFamily="18" charset="0"/>
              </a:rPr>
              <a:t> </a:t>
            </a:r>
            <a:r>
              <a:rPr lang="it-IT" sz="1800" dirty="0" err="1">
                <a:latin typeface="Baskerville Old Face" panose="02020602080505020303" pitchFamily="18" charset="0"/>
              </a:rPr>
              <a:t>is</a:t>
            </a:r>
            <a:r>
              <a:rPr lang="it-IT" sz="1800" dirty="0">
                <a:latin typeface="Baskerville Old Face" panose="02020602080505020303" pitchFamily="18" charset="0"/>
              </a:rPr>
              <a:t> «</a:t>
            </a:r>
            <a:r>
              <a:rPr lang="it-IT" sz="1800" b="1" dirty="0" err="1">
                <a:latin typeface="Baskerville Old Face" panose="02020602080505020303" pitchFamily="18" charset="0"/>
              </a:rPr>
              <a:t>federated</a:t>
            </a:r>
            <a:r>
              <a:rPr lang="it-IT" sz="1800" dirty="0">
                <a:latin typeface="Baskerville Old Face" panose="02020602080505020303" pitchFamily="18" charset="0"/>
              </a:rPr>
              <a:t>», </a:t>
            </a:r>
            <a:r>
              <a:rPr lang="it-IT" sz="1800" dirty="0" err="1">
                <a:latin typeface="Baskerville Old Face" panose="02020602080505020303" pitchFamily="18" charset="0"/>
              </a:rPr>
              <a:t>not</a:t>
            </a:r>
            <a:r>
              <a:rPr lang="it-IT" sz="1800" dirty="0">
                <a:latin typeface="Baskerville Old Face" panose="02020602080505020303" pitchFamily="18" charset="0"/>
              </a:rPr>
              <a:t> «</a:t>
            </a:r>
            <a:r>
              <a:rPr lang="it-IT" sz="1800" b="1" dirty="0" err="1">
                <a:latin typeface="Baskerville Old Face" panose="02020602080505020303" pitchFamily="18" charset="0"/>
              </a:rPr>
              <a:t>distributed</a:t>
            </a:r>
            <a:r>
              <a:rPr lang="it-IT" sz="1800" dirty="0">
                <a:latin typeface="Baskerville Old Face" panose="02020602080505020303" pitchFamily="18" charset="0"/>
              </a:rPr>
              <a:t>»!</a:t>
            </a:r>
          </a:p>
          <a:p>
            <a:pPr lvl="1"/>
            <a:r>
              <a:rPr lang="it-IT" sz="1800" dirty="0" err="1">
                <a:latin typeface="Baskerville Old Face" panose="02020602080505020303" pitchFamily="18" charset="0"/>
              </a:rPr>
              <a:t>Entities</a:t>
            </a:r>
            <a:r>
              <a:rPr lang="it-IT" sz="1800" dirty="0">
                <a:latin typeface="Baskerville Old Face" panose="02020602080505020303" pitchFamily="18" charset="0"/>
              </a:rPr>
              <a:t> can </a:t>
            </a:r>
            <a:r>
              <a:rPr lang="it-IT" sz="1800" dirty="0" err="1">
                <a:latin typeface="Baskerville Old Face" panose="02020602080505020303" pitchFamily="18" charset="0"/>
              </a:rPr>
              <a:t>have</a:t>
            </a:r>
            <a:r>
              <a:rPr lang="it-IT" sz="1800" dirty="0">
                <a:latin typeface="Baskerville Old Face" panose="02020602080505020303" pitchFamily="18" charset="0"/>
              </a:rPr>
              <a:t> data with </a:t>
            </a:r>
            <a:r>
              <a:rPr lang="it-IT" sz="1800" dirty="0" err="1">
                <a:latin typeface="Baskerville Old Face" panose="02020602080505020303" pitchFamily="18" charset="0"/>
              </a:rPr>
              <a:t>different</a:t>
            </a:r>
            <a:r>
              <a:rPr lang="it-IT" sz="1800" dirty="0">
                <a:latin typeface="Baskerville Old Face" panose="02020602080505020303" pitchFamily="18" charset="0"/>
              </a:rPr>
              <a:t> </a:t>
            </a:r>
            <a:r>
              <a:rPr lang="it-IT" sz="1800" dirty="0" err="1">
                <a:latin typeface="Baskerville Old Face" panose="02020602080505020303" pitchFamily="18" charset="0"/>
              </a:rPr>
              <a:t>underlying</a:t>
            </a:r>
            <a:r>
              <a:rPr lang="it-IT" sz="1800" dirty="0">
                <a:latin typeface="Baskerville Old Face" panose="02020602080505020303" pitchFamily="18" charset="0"/>
              </a:rPr>
              <a:t> </a:t>
            </a:r>
            <a:r>
              <a:rPr lang="it-IT" sz="1800" dirty="0" err="1">
                <a:latin typeface="Baskerville Old Face" panose="02020602080505020303" pitchFamily="18" charset="0"/>
              </a:rPr>
              <a:t>distribution</a:t>
            </a:r>
            <a:r>
              <a:rPr lang="it-IT" sz="1800" dirty="0">
                <a:latin typeface="Baskerville Old Face" panose="02020602080505020303" pitchFamily="18" charset="0"/>
              </a:rPr>
              <a:t> (</a:t>
            </a:r>
            <a:r>
              <a:rPr lang="it-IT" sz="1800" b="1" dirty="0" err="1">
                <a:latin typeface="Baskerville Old Face" panose="02020602080505020303" pitchFamily="18" charset="0"/>
              </a:rPr>
              <a:t>IIDness</a:t>
            </a:r>
            <a:r>
              <a:rPr lang="it-IT" sz="1800" dirty="0">
                <a:latin typeface="Baskerville Old Face" panose="02020602080505020303" pitchFamily="18" charset="0"/>
              </a:rPr>
              <a:t>);</a:t>
            </a:r>
          </a:p>
          <a:p>
            <a:pPr lvl="1"/>
            <a:r>
              <a:rPr lang="it-IT" sz="1800" b="1" dirty="0">
                <a:latin typeface="Baskerville Old Face" panose="02020602080505020303" pitchFamily="18" charset="0"/>
              </a:rPr>
              <a:t>Privacy</a:t>
            </a:r>
            <a:r>
              <a:rPr lang="it-IT" sz="1800" dirty="0">
                <a:latin typeface="Baskerville Old Face" panose="02020602080505020303" pitchFamily="18" charset="0"/>
              </a:rPr>
              <a:t> </a:t>
            </a:r>
            <a:r>
              <a:rPr lang="it-IT" sz="1800" dirty="0" err="1">
                <a:latin typeface="Baskerville Old Face" panose="02020602080505020303" pitchFamily="18" charset="0"/>
              </a:rPr>
              <a:t>is</a:t>
            </a:r>
            <a:r>
              <a:rPr lang="it-IT" sz="1800" dirty="0">
                <a:latin typeface="Baskerville Old Face" panose="02020602080505020303" pitchFamily="18" charset="0"/>
              </a:rPr>
              <a:t> </a:t>
            </a:r>
            <a:r>
              <a:rPr lang="it-IT" sz="1800" dirty="0" err="1">
                <a:latin typeface="Baskerville Old Face" panose="02020602080505020303" pitchFamily="18" charset="0"/>
              </a:rPr>
              <a:t>paramount</a:t>
            </a:r>
            <a:r>
              <a:rPr lang="it-IT" sz="1800" dirty="0">
                <a:latin typeface="Baskerville Old Face" panose="02020602080505020303" pitchFamily="18" charset="0"/>
              </a:rPr>
              <a:t>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56071C0-42C6-483B-A0C2-A8463BDA46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5</a:t>
            </a:fld>
            <a:endParaRPr lang="it-IT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F266F71-5B52-409F-9F72-F4F76EE391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717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330"/>
    </mc:Choice>
    <mc:Fallback>
      <p:transition spd="slow" advTm="513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7A6C9F-7952-4CEC-B404-D3B75A6FE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>
                <a:solidFill>
                  <a:srgbClr val="003E6C"/>
                </a:solidFill>
                <a:latin typeface="Libre Baskerville" panose="02000000000000000000" pitchFamily="2" charset="0"/>
              </a:rPr>
              <a:t>The </a:t>
            </a:r>
            <a:r>
              <a:rPr lang="it-IT" dirty="0" err="1">
                <a:solidFill>
                  <a:srgbClr val="003E6C"/>
                </a:solidFill>
                <a:latin typeface="Libre Baskerville" panose="02000000000000000000" pitchFamily="2" charset="0"/>
              </a:rPr>
              <a:t>Federated</a:t>
            </a:r>
            <a:r>
              <a:rPr lang="it-IT" dirty="0">
                <a:solidFill>
                  <a:srgbClr val="003E6C"/>
                </a:solidFill>
                <a:latin typeface="Libre Baskerville" panose="02000000000000000000" pitchFamily="2" charset="0"/>
              </a:rPr>
              <a:t> Scenario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528F32C-2930-4E7B-B442-F16AEE406A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1" y="1152475"/>
            <a:ext cx="4723437" cy="3904342"/>
          </a:xfrm>
        </p:spPr>
        <p:txBody>
          <a:bodyPr>
            <a:normAutofit lnSpcReduction="10000"/>
          </a:bodyPr>
          <a:lstStyle/>
          <a:p>
            <a:pPr algn="just"/>
            <a:r>
              <a:rPr lang="it-IT" sz="2400" dirty="0">
                <a:solidFill>
                  <a:srgbClr val="003E6C"/>
                </a:solidFill>
                <a:latin typeface="Baskerville Old Face" panose="02020602080505020303" pitchFamily="18" charset="0"/>
              </a:rPr>
              <a:t>System challenges:</a:t>
            </a:r>
          </a:p>
          <a:p>
            <a:pPr lvl="1" algn="just"/>
            <a:r>
              <a:rPr lang="it-IT" sz="1800" dirty="0">
                <a:latin typeface="Baskerville Old Face" panose="02020602080505020303" pitchFamily="18" charset="0"/>
              </a:rPr>
              <a:t>High </a:t>
            </a:r>
            <a:r>
              <a:rPr lang="it-IT" sz="1800" dirty="0" err="1">
                <a:latin typeface="Baskerville Old Face" panose="02020602080505020303" pitchFamily="18" charset="0"/>
              </a:rPr>
              <a:t>communication</a:t>
            </a:r>
            <a:r>
              <a:rPr lang="it-IT" sz="1800" dirty="0">
                <a:latin typeface="Baskerville Old Face" panose="02020602080505020303" pitchFamily="18" charset="0"/>
              </a:rPr>
              <a:t> cost;</a:t>
            </a:r>
          </a:p>
          <a:p>
            <a:pPr lvl="1" algn="just"/>
            <a:r>
              <a:rPr lang="it-IT" sz="1800" dirty="0" err="1">
                <a:latin typeface="Baskerville Old Face" panose="02020602080505020303" pitchFamily="18" charset="0"/>
              </a:rPr>
              <a:t>Dealing</a:t>
            </a:r>
            <a:r>
              <a:rPr lang="it-IT" sz="1800" dirty="0">
                <a:latin typeface="Baskerville Old Face" panose="02020602080505020303" pitchFamily="18" charset="0"/>
              </a:rPr>
              <a:t> with </a:t>
            </a:r>
            <a:r>
              <a:rPr lang="it-IT" sz="1800" dirty="0" err="1">
                <a:latin typeface="Baskerville Old Face" panose="02020602080505020303" pitchFamily="18" charset="0"/>
              </a:rPr>
              <a:t>stragglers</a:t>
            </a:r>
            <a:r>
              <a:rPr lang="it-IT" sz="1800" dirty="0">
                <a:latin typeface="Baskerville Old Face" panose="02020602080505020303" pitchFamily="18" charset="0"/>
              </a:rPr>
              <a:t>;</a:t>
            </a:r>
          </a:p>
          <a:p>
            <a:pPr lvl="1" algn="just"/>
            <a:r>
              <a:rPr lang="it-IT" sz="1800" dirty="0" err="1">
                <a:latin typeface="Baskerville Old Face" panose="02020602080505020303" pitchFamily="18" charset="0"/>
              </a:rPr>
              <a:t>Robustness</a:t>
            </a:r>
            <a:r>
              <a:rPr lang="it-IT" sz="1800" dirty="0">
                <a:latin typeface="Baskerville Old Face" panose="02020602080505020303" pitchFamily="18" charset="0"/>
              </a:rPr>
              <a:t> to </a:t>
            </a:r>
            <a:r>
              <a:rPr lang="it-IT" sz="1800" dirty="0" err="1">
                <a:latin typeface="Baskerville Old Face" panose="02020602080505020303" pitchFamily="18" charset="0"/>
              </a:rPr>
              <a:t>faulty</a:t>
            </a:r>
            <a:r>
              <a:rPr lang="it-IT" sz="1800" dirty="0">
                <a:latin typeface="Baskerville Old Face" panose="02020602080505020303" pitchFamily="18" charset="0"/>
              </a:rPr>
              <a:t> clients (or network </a:t>
            </a:r>
            <a:r>
              <a:rPr lang="it-IT" sz="1800" dirty="0" err="1">
                <a:latin typeface="Baskerville Old Face" panose="02020602080505020303" pitchFamily="18" charset="0"/>
              </a:rPr>
              <a:t>problems</a:t>
            </a:r>
            <a:r>
              <a:rPr lang="it-IT" sz="1800" dirty="0">
                <a:latin typeface="Baskerville Old Face" panose="02020602080505020303" pitchFamily="18" charset="0"/>
              </a:rPr>
              <a:t>);</a:t>
            </a:r>
          </a:p>
          <a:p>
            <a:pPr marL="596900" lvl="1" indent="0" algn="just">
              <a:buNone/>
            </a:pPr>
            <a:endParaRPr lang="it-IT" sz="1800" dirty="0">
              <a:latin typeface="Baskerville Old Face" panose="02020602080505020303" pitchFamily="18" charset="0"/>
            </a:endParaRPr>
          </a:p>
          <a:p>
            <a:pPr algn="just"/>
            <a:r>
              <a:rPr lang="it-IT" sz="2400" dirty="0">
                <a:solidFill>
                  <a:srgbClr val="003E6C"/>
                </a:solidFill>
                <a:latin typeface="Baskerville Old Face" panose="02020602080505020303" pitchFamily="18" charset="0"/>
              </a:rPr>
              <a:t>Statistical challenges:</a:t>
            </a:r>
          </a:p>
          <a:p>
            <a:pPr lvl="1" algn="just"/>
            <a:r>
              <a:rPr lang="it-IT" sz="1800" dirty="0">
                <a:latin typeface="Baskerville Old Face" panose="02020602080505020303" pitchFamily="18" charset="0"/>
              </a:rPr>
              <a:t>Non-</a:t>
            </a:r>
            <a:r>
              <a:rPr lang="it-IT" sz="1800" dirty="0" err="1">
                <a:latin typeface="Baskerville Old Face" panose="02020602080505020303" pitchFamily="18" charset="0"/>
              </a:rPr>
              <a:t>IDDness</a:t>
            </a:r>
            <a:r>
              <a:rPr lang="it-IT" sz="1800" dirty="0">
                <a:latin typeface="Baskerville Old Face" panose="02020602080505020303" pitchFamily="18" charset="0"/>
              </a:rPr>
              <a:t> of </a:t>
            </a:r>
            <a:r>
              <a:rPr lang="it-IT" sz="1800" dirty="0" err="1">
                <a:latin typeface="Baskerville Old Face" panose="02020602080505020303" pitchFamily="18" charset="0"/>
              </a:rPr>
              <a:t>local</a:t>
            </a:r>
            <a:r>
              <a:rPr lang="it-IT" sz="1800" dirty="0">
                <a:latin typeface="Baskerville Old Face" panose="02020602080505020303" pitchFamily="18" charset="0"/>
              </a:rPr>
              <a:t> datasets (global model scenario);</a:t>
            </a:r>
          </a:p>
          <a:p>
            <a:pPr lvl="1" algn="just"/>
            <a:r>
              <a:rPr lang="it-IT" sz="1800" dirty="0" err="1">
                <a:latin typeface="Baskerville Old Face" panose="02020602080505020303" pitchFamily="18" charset="0"/>
              </a:rPr>
              <a:t>Capturing</a:t>
            </a:r>
            <a:r>
              <a:rPr lang="it-IT" sz="1800" dirty="0">
                <a:latin typeface="Baskerville Old Face" panose="02020602080505020303" pitchFamily="18" charset="0"/>
              </a:rPr>
              <a:t> the </a:t>
            </a:r>
            <a:r>
              <a:rPr lang="it-IT" sz="1800" dirty="0" err="1">
                <a:latin typeface="Baskerville Old Face" panose="02020602080505020303" pitchFamily="18" charset="0"/>
              </a:rPr>
              <a:t>relationships</a:t>
            </a:r>
            <a:r>
              <a:rPr lang="it-IT" sz="1800" dirty="0">
                <a:latin typeface="Baskerville Old Face" panose="02020602080505020303" pitchFamily="18" charset="0"/>
              </a:rPr>
              <a:t> </a:t>
            </a:r>
            <a:r>
              <a:rPr lang="it-IT" sz="1800" dirty="0" err="1">
                <a:latin typeface="Baskerville Old Face" panose="02020602080505020303" pitchFamily="18" charset="0"/>
              </a:rPr>
              <a:t>among</a:t>
            </a:r>
            <a:r>
              <a:rPr lang="it-IT" sz="1800" dirty="0">
                <a:latin typeface="Baskerville Old Face" panose="02020602080505020303" pitchFamily="18" charset="0"/>
              </a:rPr>
              <a:t> </a:t>
            </a:r>
            <a:r>
              <a:rPr lang="it-IT" sz="1800" dirty="0" err="1">
                <a:latin typeface="Baskerville Old Face" panose="02020602080505020303" pitchFamily="18" charset="0"/>
              </a:rPr>
              <a:t>nodes</a:t>
            </a:r>
            <a:r>
              <a:rPr lang="it-IT" sz="1800" dirty="0">
                <a:latin typeface="Baskerville Old Face" panose="02020602080505020303" pitchFamily="18" charset="0"/>
              </a:rPr>
              <a:t> and </a:t>
            </a:r>
            <a:r>
              <a:rPr lang="it-IT" sz="1800" dirty="0" err="1">
                <a:latin typeface="Baskerville Old Face" panose="02020602080505020303" pitchFamily="18" charset="0"/>
              </a:rPr>
              <a:t>their</a:t>
            </a:r>
            <a:r>
              <a:rPr lang="it-IT" sz="1800" dirty="0">
                <a:latin typeface="Baskerville Old Face" panose="02020602080505020303" pitchFamily="18" charset="0"/>
              </a:rPr>
              <a:t> </a:t>
            </a:r>
            <a:r>
              <a:rPr lang="it-IT" sz="1800" dirty="0" err="1">
                <a:latin typeface="Baskerville Old Face" panose="02020602080505020303" pitchFamily="18" charset="0"/>
              </a:rPr>
              <a:t>associated</a:t>
            </a:r>
            <a:r>
              <a:rPr lang="it-IT" sz="1800" dirty="0">
                <a:latin typeface="Baskerville Old Face" panose="02020602080505020303" pitchFamily="18" charset="0"/>
              </a:rPr>
              <a:t> </a:t>
            </a:r>
            <a:r>
              <a:rPr lang="it-IT" sz="1800" dirty="0" err="1">
                <a:latin typeface="Baskerville Old Face" panose="02020602080505020303" pitchFamily="18" charset="0"/>
              </a:rPr>
              <a:t>distribution</a:t>
            </a:r>
            <a:r>
              <a:rPr lang="it-IT" sz="1800" dirty="0">
                <a:latin typeface="Baskerville Old Face" panose="02020602080505020303" pitchFamily="18" charset="0"/>
              </a:rPr>
              <a:t> (multi-task scenario).</a:t>
            </a:r>
          </a:p>
          <a:p>
            <a:pPr lvl="1" algn="just"/>
            <a:endParaRPr lang="it-IT" sz="1800" dirty="0">
              <a:latin typeface="Baskerville Old Face" panose="02020602080505020303" pitchFamily="18" charset="0"/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56071C0-42C6-483B-A0C2-A8463BDA46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6</a:t>
            </a:fld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1A2A016E-1D03-43F9-A24C-431D58621F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2644" y="1299737"/>
            <a:ext cx="3597717" cy="2913644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C41BC48-8543-4A95-9707-440177B562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111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180"/>
    </mc:Choice>
    <mc:Fallback>
      <p:transition spd="slow" advTm="421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7A6C9F-7952-4CEC-B404-D3B75A6FE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>
                <a:solidFill>
                  <a:srgbClr val="003E6C"/>
                </a:solidFill>
                <a:latin typeface="Libre Baskerville" panose="02000000000000000000" pitchFamily="2" charset="0"/>
              </a:rPr>
              <a:t>What</a:t>
            </a:r>
            <a:r>
              <a:rPr lang="it-IT" dirty="0">
                <a:solidFill>
                  <a:srgbClr val="003E6C"/>
                </a:solidFill>
                <a:latin typeface="Libre Baskerville" panose="02000000000000000000" pitchFamily="2" charset="0"/>
              </a:rPr>
              <a:t> </a:t>
            </a:r>
            <a:r>
              <a:rPr lang="it-IT" dirty="0" err="1">
                <a:solidFill>
                  <a:srgbClr val="003E6C"/>
                </a:solidFill>
                <a:latin typeface="Libre Baskerville" panose="02000000000000000000" pitchFamily="2" charset="0"/>
              </a:rPr>
              <a:t>this</a:t>
            </a:r>
            <a:r>
              <a:rPr lang="it-IT" dirty="0">
                <a:solidFill>
                  <a:srgbClr val="003E6C"/>
                </a:solidFill>
                <a:latin typeface="Libre Baskerville" panose="02000000000000000000" pitchFamily="2" charset="0"/>
              </a:rPr>
              <a:t> paper </a:t>
            </a:r>
            <a:r>
              <a:rPr lang="it-IT" dirty="0" err="1">
                <a:solidFill>
                  <a:srgbClr val="003E6C"/>
                </a:solidFill>
                <a:latin typeface="Libre Baskerville" panose="02000000000000000000" pitchFamily="2" charset="0"/>
              </a:rPr>
              <a:t>is</a:t>
            </a:r>
            <a:r>
              <a:rPr lang="it-IT" dirty="0">
                <a:solidFill>
                  <a:srgbClr val="003E6C"/>
                </a:solidFill>
                <a:latin typeface="Libre Baskerville" panose="02000000000000000000" pitchFamily="2" charset="0"/>
              </a:rPr>
              <a:t> </a:t>
            </a:r>
            <a:r>
              <a:rPr lang="it-IT" dirty="0" err="1">
                <a:solidFill>
                  <a:srgbClr val="003E6C"/>
                </a:solidFill>
                <a:latin typeface="Libre Baskerville" panose="02000000000000000000" pitchFamily="2" charset="0"/>
              </a:rPr>
              <a:t>about</a:t>
            </a:r>
            <a:endParaRPr lang="it-IT" dirty="0">
              <a:solidFill>
                <a:srgbClr val="003E6C"/>
              </a:solidFill>
              <a:latin typeface="Libre Baskerville" panose="02000000000000000000" pitchFamily="2" charset="0"/>
            </a:endParaRP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528F32C-2930-4E7B-B442-F16AEE406A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460665"/>
            <a:ext cx="4533432" cy="3202552"/>
          </a:xfrm>
        </p:spPr>
        <p:txBody>
          <a:bodyPr>
            <a:normAutofit/>
          </a:bodyPr>
          <a:lstStyle/>
          <a:p>
            <a:pPr algn="just"/>
            <a:r>
              <a:rPr lang="it-IT" sz="2400" dirty="0" err="1">
                <a:solidFill>
                  <a:srgbClr val="003E6C"/>
                </a:solidFill>
                <a:latin typeface="Baskerville Old Face" panose="02020602080505020303" pitchFamily="18" charset="0"/>
              </a:rPr>
              <a:t>Is</a:t>
            </a:r>
            <a:r>
              <a:rPr lang="it-IT" sz="2400" dirty="0">
                <a:solidFill>
                  <a:srgbClr val="003E6C"/>
                </a:solidFill>
                <a:latin typeface="Baskerville Old Face" panose="02020602080505020303" pitchFamily="18" charset="0"/>
              </a:rPr>
              <a:t> learning a single global model the best </a:t>
            </a:r>
            <a:r>
              <a:rPr lang="it-IT" sz="2400" dirty="0" err="1">
                <a:solidFill>
                  <a:srgbClr val="003E6C"/>
                </a:solidFill>
                <a:latin typeface="Baskerville Old Face" panose="02020602080505020303" pitchFamily="18" charset="0"/>
              </a:rPr>
              <a:t>possible</a:t>
            </a:r>
            <a:r>
              <a:rPr lang="it-IT" sz="2400" dirty="0">
                <a:solidFill>
                  <a:srgbClr val="003E6C"/>
                </a:solidFill>
                <a:latin typeface="Baskerville Old Face" panose="02020602080505020303" pitchFamily="18" charset="0"/>
              </a:rPr>
              <a:t>?</a:t>
            </a:r>
          </a:p>
          <a:p>
            <a:pPr lvl="1" algn="just"/>
            <a:r>
              <a:rPr lang="it-IT" sz="1800" dirty="0">
                <a:latin typeface="Baskerville Old Face" panose="02020602080505020303" pitchFamily="18" charset="0"/>
              </a:rPr>
              <a:t>Non IID-</a:t>
            </a:r>
            <a:r>
              <a:rPr lang="it-IT" sz="1800" dirty="0" err="1">
                <a:latin typeface="Baskerville Old Face" panose="02020602080505020303" pitchFamily="18" charset="0"/>
              </a:rPr>
              <a:t>ness</a:t>
            </a:r>
            <a:r>
              <a:rPr lang="it-IT" sz="1800" dirty="0">
                <a:latin typeface="Baskerville Old Face" panose="02020602080505020303" pitchFamily="18" charset="0"/>
              </a:rPr>
              <a:t> </a:t>
            </a:r>
            <a:r>
              <a:rPr lang="it-IT" sz="1800" dirty="0" err="1">
                <a:latin typeface="Baskerville Old Face" panose="02020602080505020303" pitchFamily="18" charset="0"/>
              </a:rPr>
              <a:t>could</a:t>
            </a:r>
            <a:r>
              <a:rPr lang="it-IT" sz="1800" dirty="0">
                <a:latin typeface="Baskerville Old Face" panose="02020602080505020303" pitchFamily="18" charset="0"/>
              </a:rPr>
              <a:t> be </a:t>
            </a:r>
            <a:r>
              <a:rPr lang="it-IT" sz="1800" dirty="0" err="1">
                <a:latin typeface="Baskerville Old Face" panose="02020602080505020303" pitchFamily="18" charset="0"/>
              </a:rPr>
              <a:t>itself</a:t>
            </a:r>
            <a:r>
              <a:rPr lang="it-IT" sz="1800" dirty="0">
                <a:latin typeface="Baskerville Old Face" panose="02020602080505020303" pitchFamily="18" charset="0"/>
              </a:rPr>
              <a:t> information to be </a:t>
            </a:r>
            <a:r>
              <a:rPr lang="it-IT" sz="1800" dirty="0" err="1">
                <a:latin typeface="Baskerville Old Face" panose="02020602080505020303" pitchFamily="18" charset="0"/>
              </a:rPr>
              <a:t>learnt</a:t>
            </a:r>
            <a:r>
              <a:rPr lang="it-IT" sz="1800" dirty="0">
                <a:latin typeface="Baskerville Old Face" panose="02020602080505020303" pitchFamily="18" charset="0"/>
              </a:rPr>
              <a:t>, </a:t>
            </a:r>
            <a:r>
              <a:rPr lang="it-IT" sz="1800" dirty="0" err="1">
                <a:latin typeface="Baskerville Old Face" panose="02020602080505020303" pitchFamily="18" charset="0"/>
              </a:rPr>
              <a:t>a.k.a</a:t>
            </a:r>
            <a:r>
              <a:rPr lang="it-IT" sz="1800" dirty="0">
                <a:latin typeface="Baskerville Old Face" panose="02020602080505020303" pitchFamily="18" charset="0"/>
              </a:rPr>
              <a:t> </a:t>
            </a:r>
            <a:r>
              <a:rPr lang="it-IT" sz="1800" dirty="0" err="1">
                <a:latin typeface="Baskerville Old Face" panose="02020602080505020303" pitchFamily="18" charset="0"/>
              </a:rPr>
              <a:t>similar</a:t>
            </a:r>
            <a:r>
              <a:rPr lang="it-IT" sz="1800" dirty="0">
                <a:latin typeface="Baskerville Old Face" panose="02020602080505020303" pitchFamily="18" charset="0"/>
              </a:rPr>
              <a:t> devices can </a:t>
            </a:r>
            <a:r>
              <a:rPr lang="it-IT" sz="1800" dirty="0" err="1">
                <a:latin typeface="Baskerville Old Face" panose="02020602080505020303" pitchFamily="18" charset="0"/>
              </a:rPr>
              <a:t>have</a:t>
            </a:r>
            <a:r>
              <a:rPr lang="it-IT" sz="1800" dirty="0">
                <a:latin typeface="Baskerville Old Face" panose="02020602080505020303" pitchFamily="18" charset="0"/>
              </a:rPr>
              <a:t> </a:t>
            </a:r>
            <a:r>
              <a:rPr lang="it-IT" sz="1800" dirty="0" err="1">
                <a:latin typeface="Baskerville Old Face" panose="02020602080505020303" pitchFamily="18" charset="0"/>
              </a:rPr>
              <a:t>similar</a:t>
            </a:r>
            <a:r>
              <a:rPr lang="it-IT" sz="1800" dirty="0">
                <a:latin typeface="Baskerville Old Face" panose="02020602080505020303" pitchFamily="18" charset="0"/>
              </a:rPr>
              <a:t> data </a:t>
            </a:r>
            <a:r>
              <a:rPr lang="it-IT" sz="1800" dirty="0" err="1">
                <a:latin typeface="Baskerville Old Face" panose="02020602080505020303" pitchFamily="18" charset="0"/>
              </a:rPr>
              <a:t>distributions</a:t>
            </a:r>
            <a:r>
              <a:rPr lang="it-IT" sz="1800" dirty="0">
                <a:latin typeface="Baskerville Old Face" panose="02020602080505020303" pitchFamily="18" charset="0"/>
              </a:rPr>
              <a:t>;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56071C0-42C6-483B-A0C2-A8463BDA46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7</a:t>
            </a:fld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4851140-8808-4C6C-9291-E9DE437E81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2024" y="1460666"/>
            <a:ext cx="2360434" cy="292133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052E7BD-182B-458E-B3EF-E6218F4E0B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679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56"/>
    </mc:Choice>
    <mc:Fallback>
      <p:transition spd="slow" advTm="238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it" dirty="0">
                <a:solidFill>
                  <a:srgbClr val="003E6C"/>
                </a:solidFill>
                <a:latin typeface="Libre Baskerville" panose="02000000000000000000" pitchFamily="2" charset="0"/>
                <a:ea typeface="Avenir"/>
                <a:cs typeface="Avenir"/>
                <a:sym typeface="Avenir"/>
              </a:rPr>
              <a:t>Related Work </a:t>
            </a:r>
            <a:endParaRPr dirty="0">
              <a:solidFill>
                <a:srgbClr val="003E6C"/>
              </a:solidFill>
              <a:latin typeface="Libre Baskerville" panose="02000000000000000000" pitchFamily="2" charset="0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endParaRPr dirty="0">
              <a:solidFill>
                <a:srgbClr val="003E6C"/>
              </a:solidFill>
              <a:latin typeface="Libre Baskerville" panose="02000000000000000000" pitchFamily="2" charset="0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3E6C"/>
              </a:solidFill>
              <a:latin typeface="Libre Baskerville" panose="02000000000000000000" pitchFamily="2" charset="0"/>
              <a:ea typeface="Avenir"/>
              <a:cs typeface="Avenir"/>
              <a:sym typeface="Avenir"/>
            </a:endParaRPr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dirty="0">
                <a:solidFill>
                  <a:srgbClr val="003E6C"/>
                </a:solidFill>
                <a:latin typeface="Baskerville Old Face" panose="02020602080505020303" pitchFamily="18" charset="0"/>
                <a:ea typeface="Avenir"/>
                <a:cs typeface="Avenir"/>
                <a:sym typeface="Avenir"/>
              </a:rPr>
              <a:t>Distributed </a:t>
            </a:r>
            <a:r>
              <a:rPr lang="it-IT" dirty="0">
                <a:solidFill>
                  <a:srgbClr val="003E6C"/>
                </a:solidFill>
                <a:latin typeface="Baskerville Old Face" panose="02020602080505020303" pitchFamily="18" charset="0"/>
                <a:ea typeface="Avenir"/>
                <a:cs typeface="Avenir"/>
                <a:sym typeface="Avenir"/>
              </a:rPr>
              <a:t>Multi-Task Learning: </a:t>
            </a:r>
          </a:p>
          <a:p>
            <a:pPr marL="742950" lvl="1" indent="-285750">
              <a:spcAft>
                <a:spcPts val="1200"/>
              </a:spcAft>
            </a:pPr>
            <a:r>
              <a:rPr lang="it-IT" sz="1800" dirty="0">
                <a:latin typeface="Baskerville Old Face" panose="02020602080505020303" pitchFamily="18" charset="0"/>
                <a:sym typeface="Avenir"/>
              </a:rPr>
              <a:t>[1, 35, 54, 55]: </a:t>
            </a:r>
            <a:r>
              <a:rPr lang="en-US" sz="1800" dirty="0">
                <a:latin typeface="Baskerville Old Face" panose="02020602080505020303" pitchFamily="18" charset="0"/>
                <a:sym typeface="Avenir"/>
              </a:rPr>
              <a:t>the proposed methods </a:t>
            </a:r>
            <a:r>
              <a:rPr lang="en-US" sz="1800" b="1" u="sng" dirty="0">
                <a:latin typeface="Baskerville Old Face" panose="02020602080505020303" pitchFamily="18" charset="0"/>
                <a:sym typeface="Avenir"/>
              </a:rPr>
              <a:t>do not allow for flexibility of communication versus computation</a:t>
            </a:r>
            <a:r>
              <a:rPr lang="en-US" sz="1800" dirty="0">
                <a:latin typeface="Baskerville Old Face" panose="02020602080505020303" pitchFamily="18" charset="0"/>
                <a:sym typeface="Avenir"/>
              </a:rPr>
              <a:t>;</a:t>
            </a:r>
          </a:p>
          <a:p>
            <a:pPr marL="742950" lvl="1" indent="-285750">
              <a:spcAft>
                <a:spcPts val="1200"/>
              </a:spcAft>
            </a:pPr>
            <a:r>
              <a:rPr lang="en-US" sz="1800" dirty="0">
                <a:latin typeface="Baskerville Old Face" panose="02020602080505020303" pitchFamily="18" charset="0"/>
                <a:sym typeface="Avenir"/>
              </a:rPr>
              <a:t>[23] and [7] allow for asynchronous updates to help mitigate stragglers, but </a:t>
            </a:r>
            <a:r>
              <a:rPr lang="en-US" sz="1800" b="1" u="sng" dirty="0">
                <a:latin typeface="Baskerville Old Face" panose="02020602080505020303" pitchFamily="18" charset="0"/>
                <a:sym typeface="Avenir"/>
              </a:rPr>
              <a:t>do not address fault tolerance</a:t>
            </a:r>
            <a:r>
              <a:rPr lang="en-US" sz="1800" dirty="0">
                <a:latin typeface="Baskerville Old Face" panose="02020602080505020303" pitchFamily="18" charset="0"/>
                <a:sym typeface="Avenir"/>
              </a:rPr>
              <a:t>;</a:t>
            </a:r>
          </a:p>
          <a:p>
            <a:pPr marL="742950" lvl="1" indent="-285750">
              <a:spcAft>
                <a:spcPts val="1200"/>
              </a:spcAft>
            </a:pPr>
            <a:r>
              <a:rPr lang="en-US" sz="1800" dirty="0">
                <a:latin typeface="Baskerville Old Face" panose="02020602080505020303" pitchFamily="18" charset="0"/>
                <a:sym typeface="Avenir"/>
              </a:rPr>
              <a:t>[30] </a:t>
            </a:r>
            <a:r>
              <a:rPr lang="en-US" sz="1800" b="1" u="sng" dirty="0">
                <a:latin typeface="Baskerville Old Face" panose="02020602080505020303" pitchFamily="18" charset="0"/>
                <a:sym typeface="Avenir"/>
              </a:rPr>
              <a:t>does not explore the federated setting</a:t>
            </a:r>
            <a:r>
              <a:rPr lang="en-US" sz="1800" dirty="0">
                <a:latin typeface="Baskerville Old Face" panose="02020602080505020303" pitchFamily="18" charset="0"/>
                <a:sym typeface="Avenir"/>
              </a:rPr>
              <a:t> (assumption that the same amount of work is done locally on each);</a:t>
            </a:r>
          </a:p>
        </p:txBody>
      </p:sp>
      <p:sp>
        <p:nvSpPr>
          <p:cNvPr id="74" name="Google Shape;74;p1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8</a:t>
            </a:fld>
            <a:endParaRPr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24899C8-CC0D-4731-8913-ED1BCFA2D3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95"/>
    </mc:Choice>
    <mc:Fallback>
      <p:transition spd="slow" advTm="247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686510" cy="1482300"/>
          </a:xfr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solidFill>
                  <a:srgbClr val="003E6C"/>
                </a:solidFill>
                <a:latin typeface="Libre Baskerville" panose="02000000000000000000" pitchFamily="2" charset="0"/>
              </a:rPr>
              <a:t>Federated</a:t>
            </a:r>
            <a:r>
              <a:rPr lang="it-IT" dirty="0">
                <a:solidFill>
                  <a:srgbClr val="003E6C"/>
                </a:solidFill>
                <a:latin typeface="Libre Baskerville" panose="02000000000000000000" pitchFamily="2" charset="0"/>
              </a:rPr>
              <a:t> </a:t>
            </a:r>
            <a:br>
              <a:rPr lang="it-IT" dirty="0">
                <a:solidFill>
                  <a:srgbClr val="003E6C"/>
                </a:solidFill>
                <a:latin typeface="Libre Baskerville" panose="02000000000000000000" pitchFamily="2" charset="0"/>
              </a:rPr>
            </a:br>
            <a:r>
              <a:rPr lang="it-IT" dirty="0">
                <a:solidFill>
                  <a:srgbClr val="003E6C"/>
                </a:solidFill>
                <a:latin typeface="Libre Baskerville" panose="02000000000000000000" pitchFamily="2" charset="0"/>
              </a:rPr>
              <a:t>Multi-Task Learning</a:t>
            </a:r>
          </a:p>
        </p:txBody>
      </p:sp>
      <p:sp>
        <p:nvSpPr>
          <p:cNvPr id="3" name="Elaborazione 2">
            <a:extLst>
              <a:ext uri="{FF2B5EF4-FFF2-40B4-BE49-F238E27FC236}">
                <a16:creationId xmlns:a16="http://schemas.microsoft.com/office/drawing/2014/main" id="{1B9C97D9-4023-4A0A-BFA7-42F601CF1CEF}"/>
              </a:ext>
            </a:extLst>
          </p:cNvPr>
          <p:cNvSpPr/>
          <p:nvPr/>
        </p:nvSpPr>
        <p:spPr>
          <a:xfrm>
            <a:off x="4572000" y="0"/>
            <a:ext cx="4572000" cy="514350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2" name="Subtitle 2">
            <a:extLst>
              <a:ext uri="{FF2B5EF4-FFF2-40B4-BE49-F238E27FC236}">
                <a16:creationId xmlns:a16="http://schemas.microsoft.com/office/drawing/2014/main" id="{C4A26130-1D44-4580-921B-BE0B33B6CD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Baskerville Old Face" panose="02020602080505020303" pitchFamily="18" charset="0"/>
              </a:rPr>
              <a:t>General MTL setup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Baskerville Old Face" panose="02020602080505020303" pitchFamily="18" charset="0"/>
              </a:rPr>
              <a:t>MOCHA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Baskerville Old Face" panose="02020602080505020303" pitchFamily="18" charset="0"/>
              </a:rPr>
              <a:t>Discussion on assumptions</a:t>
            </a:r>
          </a:p>
        </p:txBody>
      </p:sp>
      <p:sp>
        <p:nvSpPr>
          <p:cNvPr id="67" name="Google Shape;6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it" sz="900"/>
              <a:pPr marL="0" lvl="0" indent="0" rtl="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9</a:t>
            </a:fld>
            <a:endParaRPr lang="it" sz="90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DF4F18FD-0F49-424A-A356-E58ABDD64EB2}"/>
              </a:ext>
            </a:extLst>
          </p:cNvPr>
          <p:cNvSpPr txBox="1"/>
          <p:nvPr/>
        </p:nvSpPr>
        <p:spPr>
          <a:xfrm>
            <a:off x="498765" y="4749900"/>
            <a:ext cx="407323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indent="-342900">
              <a:buClr>
                <a:schemeClr val="dk2"/>
              </a:buClr>
              <a:buSzPts val="2100"/>
              <a:buFont typeface="Arial" panose="020B0604020202020204" pitchFamily="34" charset="0"/>
              <a:buChar char="•"/>
              <a:defRPr sz="2100">
                <a:solidFill>
                  <a:schemeClr val="dk2"/>
                </a:solidFill>
                <a:latin typeface="Baskerville Old Face" panose="02020602080505020303" pitchFamily="18" charset="0"/>
              </a:defRPr>
            </a:lvl1pPr>
            <a:lvl2pPr marL="914400" indent="-317500" algn="ctr"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2pPr>
            <a:lvl3pPr marL="1371600" indent="-317500" algn="ctr"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3pPr>
            <a:lvl4pPr marL="1828800" indent="-317500" algn="ctr"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4pPr>
            <a:lvl5pPr marL="2286000" indent="-317500" algn="ctr"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5pPr>
            <a:lvl6pPr marL="2743200" indent="-317500" algn="ctr"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6pPr>
            <a:lvl7pPr marL="3200400" indent="-317500" algn="ctr"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7pPr>
            <a:lvl8pPr marL="3657600" indent="-317500" algn="ctr"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8pPr>
            <a:lvl9pPr marL="4114800" indent="-317500" algn="ctr">
              <a:buClr>
                <a:schemeClr val="dk2"/>
              </a:buClr>
              <a:buSzPts val="2100"/>
              <a:buNone/>
              <a:defRPr sz="2100">
                <a:solidFill>
                  <a:schemeClr val="dk2"/>
                </a:solidFill>
              </a:defRPr>
            </a:lvl9pPr>
          </a:lstStyle>
          <a:p>
            <a:pPr marL="114300" indent="0" algn="r">
              <a:buNone/>
            </a:pPr>
            <a:r>
              <a:rPr lang="it-IT" sz="1200" dirty="0"/>
              <a:t>Image </a:t>
            </a:r>
            <a:r>
              <a:rPr lang="it-IT" sz="1200" dirty="0" err="1"/>
              <a:t>taken</a:t>
            </a:r>
            <a:r>
              <a:rPr lang="it-IT" sz="1200" dirty="0"/>
              <a:t> from: </a:t>
            </a:r>
            <a:r>
              <a:rPr lang="it-IT" sz="1200" dirty="0">
                <a:hlinkClick r:id="rId5"/>
              </a:rPr>
              <a:t>https://www.researchgate.net</a:t>
            </a:r>
            <a:endParaRPr lang="it-IT" sz="1200" dirty="0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777C3079-CBE0-4630-9C5B-BB66A012D3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7003" y="1186172"/>
            <a:ext cx="4476997" cy="2737364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1C00B72-7650-4FEA-A80E-15C9D46923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339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73"/>
    </mc:Choice>
    <mc:Fallback>
      <p:transition spd="slow" advTm="101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810</TotalTime>
  <Words>1088</Words>
  <Application>Microsoft Office PowerPoint</Application>
  <PresentationFormat>Presentazione su schermo (16:9)</PresentationFormat>
  <Paragraphs>121</Paragraphs>
  <Slides>21</Slides>
  <Notes>14</Notes>
  <HiddenSlides>2</HiddenSlides>
  <MMClips>19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7" baseType="lpstr">
      <vt:lpstr>Arial</vt:lpstr>
      <vt:lpstr>Baskerville Old Face</vt:lpstr>
      <vt:lpstr>Cambria Math</vt:lpstr>
      <vt:lpstr>Libre Baskerville</vt:lpstr>
      <vt:lpstr>Times New Roman</vt:lpstr>
      <vt:lpstr>Simple Light</vt:lpstr>
      <vt:lpstr>Federated Multi-Task Learning</vt:lpstr>
      <vt:lpstr>How to use this presentation</vt:lpstr>
      <vt:lpstr>Outline</vt:lpstr>
      <vt:lpstr>Introduction</vt:lpstr>
      <vt:lpstr>The Federated Scenario</vt:lpstr>
      <vt:lpstr>The Federated Scenario</vt:lpstr>
      <vt:lpstr>What this paper is about</vt:lpstr>
      <vt:lpstr>Related Work   </vt:lpstr>
      <vt:lpstr>Federated  Multi-Task Learning</vt:lpstr>
      <vt:lpstr>General MTL setup</vt:lpstr>
      <vt:lpstr>General MTL setup - observations</vt:lpstr>
      <vt:lpstr>MOCHA</vt:lpstr>
      <vt:lpstr>How MOCHA avoids stragglers</vt:lpstr>
      <vt:lpstr>Discussion on assumptions</vt:lpstr>
      <vt:lpstr>Experiments</vt:lpstr>
      <vt:lpstr>Experiments – 1/3</vt:lpstr>
      <vt:lpstr>Experiments – 2/3</vt:lpstr>
      <vt:lpstr>Experiments – 3/3</vt:lpstr>
      <vt:lpstr>Conclusion</vt:lpstr>
      <vt:lpstr>Thanks for you attention!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Federated Multi-Task Learning</dc:title>
  <dc:creator>Riccardo Zaccone</dc:creator>
  <cp:lastModifiedBy>Grazia De Mola</cp:lastModifiedBy>
  <cp:revision>43</cp:revision>
  <dcterms:modified xsi:type="dcterms:W3CDTF">2021-06-05T16:10:09Z</dcterms:modified>
</cp:coreProperties>
</file>